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4" r:id="rId4"/>
    <p:sldId id="265" r:id="rId5"/>
    <p:sldId id="258" r:id="rId6"/>
    <p:sldId id="259" r:id="rId7"/>
    <p:sldId id="269" r:id="rId8"/>
    <p:sldId id="263" r:id="rId9"/>
    <p:sldId id="267" r:id="rId10"/>
    <p:sldId id="268" r:id="rId11"/>
    <p:sldId id="281" r:id="rId12"/>
    <p:sldId id="275" r:id="rId13"/>
    <p:sldId id="276" r:id="rId14"/>
    <p:sldId id="277" r:id="rId15"/>
    <p:sldId id="278" r:id="rId16"/>
    <p:sldId id="279" r:id="rId17"/>
    <p:sldId id="280" r:id="rId18"/>
    <p:sldId id="270" r:id="rId19"/>
    <p:sldId id="271" r:id="rId20"/>
    <p:sldId id="272" r:id="rId21"/>
    <p:sldId id="273" r:id="rId22"/>
    <p:sldId id="274"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1" autoAdjust="0"/>
    <p:restoredTop sz="94624" autoAdjust="0"/>
  </p:normalViewPr>
  <p:slideViewPr>
    <p:cSldViewPr snapToGrid="0">
      <p:cViewPr varScale="1">
        <p:scale>
          <a:sx n="68" d="100"/>
          <a:sy n="68" d="100"/>
        </p:scale>
        <p:origin x="81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fr-FR"/>
              <a:t>Modifiez le style du titre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pPr/>
              <a:t>6/4/2020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pPr/>
              <a:t>‹N°›</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pPr/>
              <a:t>6/4/2020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pPr/>
              <a:t>6/4/2020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pPr/>
              <a:t>6/4/2020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‹N°›</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fr-FR"/>
              <a:t>Modifiez le style du titre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3E5059C3-6A89-4494-99FF-5A4D6FFD50EB}" type="datetimeFigureOut">
              <a:rPr lang="en-US" dirty="0"/>
              <a:pPr/>
              <a:t>6/4/2020</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fr-FR"/>
              <a:t>Modifiez le style du titre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pPr/>
              <a:t>6/4/2020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pPr/>
              <a:t>‹N°›</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fr-FR"/>
              <a:t>Modifiez le style du titre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609285" y="2851331"/>
            <a:ext cx="3893623" cy="307143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66635" y="2851331"/>
            <a:ext cx="3899798" cy="307143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pPr/>
              <a:t>6/4/2020</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pPr/>
              <a:t>6/4/2020</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pPr/>
              <a:t>‹N°›</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pPr/>
              <a:t>6/4/2020</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37D525BB-DA17-4BA0-B3C8-3AC3ABC827E6}" type="datetimeFigureOut">
              <a:rPr lang="en-US" dirty="0"/>
              <a:pPr/>
              <a:t>6/4/2020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fr-FR"/>
              <a:t>Modifiez le style du titre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16C4C9A-3960-41CF-A4E9-2A8FB932454B}" type="datetimeFigureOut">
              <a:rPr lang="en-US" dirty="0"/>
              <a:pPr/>
              <a:t>6/4/2020</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pPr/>
              <a:t>6/4/2020</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‹N°›</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9FBF83-C32A-4E4A-A675-3BA0300FCD2E}"/>
              </a:ext>
            </a:extLst>
          </p:cNvPr>
          <p:cNvSpPr>
            <a:spLocks noGrp="1"/>
          </p:cNvSpPr>
          <p:nvPr>
            <p:ph type="ctrTitle"/>
          </p:nvPr>
        </p:nvSpPr>
        <p:spPr>
          <a:xfrm>
            <a:off x="1669774" y="4572910"/>
            <a:ext cx="6509954" cy="2510525"/>
          </a:xfrm>
        </p:spPr>
        <p:txBody>
          <a:bodyPr>
            <a:normAutofit/>
          </a:bodyPr>
          <a:lstStyle/>
          <a:p>
            <a:pPr algn="l"/>
            <a:r>
              <a:rPr lang="fr-FR" sz="2000" b="1" dirty="0"/>
              <a:t>Préparé par:                               Encadré par:</a:t>
            </a:r>
            <a:br>
              <a:rPr lang="fr-FR" sz="1800" dirty="0"/>
            </a:br>
            <a:br>
              <a:rPr lang="fr-FR" sz="1800" dirty="0"/>
            </a:br>
            <a:r>
              <a:rPr lang="fr-FR" sz="1800" dirty="0"/>
              <a:t>Othmane CHANAA                 Mr. </a:t>
            </a:r>
            <a:r>
              <a:rPr lang="fr-FR" sz="1800" dirty="0" err="1"/>
              <a:t>Aimad</a:t>
            </a:r>
            <a:r>
              <a:rPr lang="fr-FR" sz="1800" dirty="0"/>
              <a:t> El MOURABIT</a:t>
            </a:r>
            <a:br>
              <a:rPr lang="fr-FR" sz="1800" dirty="0"/>
            </a:br>
            <a:r>
              <a:rPr lang="fr-FR" sz="1800" dirty="0"/>
              <a:t>Abdellah BENLMLIH</a:t>
            </a:r>
            <a:br>
              <a:rPr lang="fr-FR" sz="1800" dirty="0"/>
            </a:br>
            <a:r>
              <a:rPr lang="fr-FR" sz="1800" dirty="0"/>
              <a:t>Taha LOUSOURE</a:t>
            </a:r>
            <a:br>
              <a:rPr lang="fr-FR" sz="1800" dirty="0"/>
            </a:br>
            <a:r>
              <a:rPr lang="fr-FR" sz="1800" dirty="0"/>
              <a:t>Marouane RAFIK                                    </a:t>
            </a:r>
            <a:r>
              <a:rPr lang="fr-FR" sz="2000" b="1" dirty="0"/>
              <a:t>Niveau:</a:t>
            </a:r>
            <a:br>
              <a:rPr lang="fr-FR" sz="1800" dirty="0"/>
            </a:br>
            <a:r>
              <a:rPr lang="fr-FR" sz="1800" dirty="0"/>
              <a:t>Zakaria El KASSARI</a:t>
            </a:r>
            <a:br>
              <a:rPr lang="fr-FR" sz="1800" dirty="0"/>
            </a:br>
            <a:r>
              <a:rPr lang="fr-FR" sz="1800" dirty="0"/>
              <a:t>Soufiane MAAZOUZI                               GSEA2</a:t>
            </a:r>
            <a:br>
              <a:rPr lang="fr-FR" sz="1800" dirty="0"/>
            </a:br>
            <a:endParaRPr lang="fr-FR" sz="1800" dirty="0"/>
          </a:p>
        </p:txBody>
      </p:sp>
      <p:sp>
        <p:nvSpPr>
          <p:cNvPr id="3" name="Sous-titre 2">
            <a:extLst>
              <a:ext uri="{FF2B5EF4-FFF2-40B4-BE49-F238E27FC236}">
                <a16:creationId xmlns:a16="http://schemas.microsoft.com/office/drawing/2014/main" id="{84832F62-BAFE-4D10-9A35-CF3766C3AF51}"/>
              </a:ext>
            </a:extLst>
          </p:cNvPr>
          <p:cNvSpPr>
            <a:spLocks noGrp="1"/>
          </p:cNvSpPr>
          <p:nvPr>
            <p:ph type="subTitle" idx="1"/>
          </p:nvPr>
        </p:nvSpPr>
        <p:spPr>
          <a:xfrm>
            <a:off x="1219199" y="235780"/>
            <a:ext cx="6626087" cy="612360"/>
          </a:xfrm>
        </p:spPr>
        <p:txBody>
          <a:bodyPr>
            <a:normAutofit/>
          </a:bodyPr>
          <a:lstStyle/>
          <a:p>
            <a:pPr algn="ctr"/>
            <a:r>
              <a:rPr lang="fr-FR" sz="2800" b="1" dirty="0"/>
              <a:t>Présentation du projet</a:t>
            </a:r>
            <a:r>
              <a:rPr lang="fr-FR" sz="2400" dirty="0">
                <a:latin typeface="Calibri" panose="020F0502020204030204" pitchFamily="34" charset="0"/>
                <a:cs typeface="Calibri" panose="020F0502020204030204" pitchFamily="34" charset="0"/>
              </a:rPr>
              <a:t>: DIY </a:t>
            </a:r>
            <a:r>
              <a:rPr lang="fr-FR" sz="2400" dirty="0" err="1">
                <a:latin typeface="Calibri" panose="020F0502020204030204" pitchFamily="34" charset="0"/>
                <a:cs typeface="Calibri" panose="020F0502020204030204" pitchFamily="34" charset="0"/>
              </a:rPr>
              <a:t>Ventilator</a:t>
            </a:r>
            <a:endParaRPr lang="fr-FR" sz="2800" dirty="0">
              <a:latin typeface="Calibri" panose="020F0502020204030204" pitchFamily="34" charset="0"/>
              <a:cs typeface="Calibri" panose="020F0502020204030204" pitchFamily="34" charset="0"/>
            </a:endParaRPr>
          </a:p>
        </p:txBody>
      </p:sp>
      <p:pic>
        <p:nvPicPr>
          <p:cNvPr id="1026" name="Picture 2" descr="Respirateur de réanimation SAVINA 300 – Medicar">
            <a:extLst>
              <a:ext uri="{FF2B5EF4-FFF2-40B4-BE49-F238E27FC236}">
                <a16:creationId xmlns:a16="http://schemas.microsoft.com/office/drawing/2014/main" id="{E03E324C-D5DD-43E4-8956-A93332690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839" y="1032468"/>
            <a:ext cx="6241774" cy="3356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16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2109F6-AD6E-4CB9-9307-CFD39B0D1C29}"/>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232D1F18-1E11-432D-85A7-7D68F708DB85}"/>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7454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E13441-330B-4CAE-B949-80471CCABE6A}"/>
              </a:ext>
            </a:extLst>
          </p:cNvPr>
          <p:cNvSpPr>
            <a:spLocks noGrp="1"/>
          </p:cNvSpPr>
          <p:nvPr>
            <p:ph type="title"/>
          </p:nvPr>
        </p:nvSpPr>
        <p:spPr>
          <a:xfrm>
            <a:off x="1863616" y="269441"/>
            <a:ext cx="7958331" cy="1077229"/>
          </a:xfrm>
        </p:spPr>
        <p:txBody>
          <a:bodyPr/>
          <a:lstStyle/>
          <a:p>
            <a:pPr algn="l"/>
            <a:r>
              <a:rPr lang="fr-FR" dirty="0"/>
              <a:t>Boutons de contrôle du système:</a:t>
            </a:r>
          </a:p>
        </p:txBody>
      </p:sp>
      <p:sp>
        <p:nvSpPr>
          <p:cNvPr id="4" name="ZoneTexte 3">
            <a:extLst>
              <a:ext uri="{FF2B5EF4-FFF2-40B4-BE49-F238E27FC236}">
                <a16:creationId xmlns:a16="http://schemas.microsoft.com/office/drawing/2014/main" id="{F26FC5EE-7A7A-4D45-B0A1-B906CB8E43DE}"/>
              </a:ext>
            </a:extLst>
          </p:cNvPr>
          <p:cNvSpPr txBox="1"/>
          <p:nvPr/>
        </p:nvSpPr>
        <p:spPr>
          <a:xfrm>
            <a:off x="1158240" y="1205993"/>
            <a:ext cx="9875520" cy="3693319"/>
          </a:xfrm>
          <a:prstGeom prst="rect">
            <a:avLst/>
          </a:prstGeom>
          <a:noFill/>
        </p:spPr>
        <p:txBody>
          <a:bodyPr wrap="square" rtlCol="0">
            <a:spAutoFit/>
          </a:bodyPr>
          <a:lstStyle/>
          <a:p>
            <a:r>
              <a:rPr lang="fr-FR" b="1" dirty="0"/>
              <a:t>Volume courant ( V </a:t>
            </a:r>
            <a:r>
              <a:rPr lang="fr-FR" b="1" baseline="-25000" dirty="0"/>
              <a:t>T</a:t>
            </a:r>
            <a:r>
              <a:rPr lang="fr-FR" b="1" dirty="0"/>
              <a:t> ):</a:t>
            </a:r>
            <a:r>
              <a:rPr lang="fr-FR" dirty="0"/>
              <a:t> Le volume total d'air à délivrer au patient.</a:t>
            </a:r>
          </a:p>
          <a:p>
            <a:endParaRPr lang="fr-FR" dirty="0"/>
          </a:p>
          <a:p>
            <a:r>
              <a:rPr lang="fr-FR" b="1" dirty="0"/>
              <a:t>BPM:</a:t>
            </a:r>
            <a:r>
              <a:rPr lang="fr-FR" dirty="0"/>
              <a:t> respirations par minute, également appelées fréquence respiratoire (RR). Varie généralement entre 8-30 BPM.</a:t>
            </a:r>
          </a:p>
          <a:p>
            <a:endParaRPr lang="fr-FR" dirty="0"/>
          </a:p>
          <a:p>
            <a:r>
              <a:rPr lang="fr-FR" b="1" dirty="0"/>
              <a:t>Rapport I / E (1: IE):</a:t>
            </a:r>
            <a:r>
              <a:rPr lang="fr-FR" dirty="0"/>
              <a:t> rapport entre la durée de l'inspiration et la durée de l'expiration. Par exemple, un rapport de 1: 3 signifie que la phase d'expiration dure trois fois plus longtemps que la phase d'inspiration. Varie généralement entre 1: 1 et 1: 3, avec un maximum de 1: 4 actuellement observé chez les patients COVID-19.</a:t>
            </a:r>
          </a:p>
          <a:p>
            <a:endParaRPr lang="fr-FR" dirty="0"/>
          </a:p>
          <a:p>
            <a:r>
              <a:rPr lang="fr-FR" b="1" dirty="0"/>
              <a:t>Sensibilité de déclenchement</a:t>
            </a:r>
            <a:r>
              <a:rPr lang="fr-FR" dirty="0"/>
              <a:t> : Ce paramètre est pertinent pour le mode de contrôle d'assistance et spécifie le seuil de pression en dessous de la PEP pour déclencher un cycle d'inspiration déclenché par le patient.</a:t>
            </a:r>
          </a:p>
        </p:txBody>
      </p:sp>
    </p:spTree>
    <p:extLst>
      <p:ext uri="{BB962C8B-B14F-4D97-AF65-F5344CB8AC3E}">
        <p14:creationId xmlns:p14="http://schemas.microsoft.com/office/powerpoint/2010/main" val="1288301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97E6F2-7646-4838-AF8C-3BB32C527F77}"/>
              </a:ext>
            </a:extLst>
          </p:cNvPr>
          <p:cNvSpPr>
            <a:spLocks noGrp="1"/>
          </p:cNvSpPr>
          <p:nvPr>
            <p:ph type="title"/>
          </p:nvPr>
        </p:nvSpPr>
        <p:spPr>
          <a:xfrm>
            <a:off x="2116834" y="269442"/>
            <a:ext cx="7958331" cy="1077229"/>
          </a:xfrm>
        </p:spPr>
        <p:txBody>
          <a:bodyPr/>
          <a:lstStyle/>
          <a:p>
            <a:pPr algn="l"/>
            <a:r>
              <a:rPr lang="fr-FR" b="1" dirty="0"/>
              <a:t>Les paramètres médicales:</a:t>
            </a:r>
          </a:p>
        </p:txBody>
      </p:sp>
      <p:pic>
        <p:nvPicPr>
          <p:cNvPr id="1026" name="Picture 2">
            <a:extLst>
              <a:ext uri="{FF2B5EF4-FFF2-40B4-BE49-F238E27FC236}">
                <a16:creationId xmlns:a16="http://schemas.microsoft.com/office/drawing/2014/main" id="{B24F99D2-AB9C-435B-BB74-E542AE5235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792" y="808056"/>
            <a:ext cx="9922413" cy="547476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33EC8E2-EE85-44C7-8497-F586985FA515}"/>
              </a:ext>
            </a:extLst>
          </p:cNvPr>
          <p:cNvSpPr txBox="1"/>
          <p:nvPr/>
        </p:nvSpPr>
        <p:spPr>
          <a:xfrm>
            <a:off x="1134793" y="6282825"/>
            <a:ext cx="10147496" cy="369332"/>
          </a:xfrm>
          <a:prstGeom prst="rect">
            <a:avLst/>
          </a:prstGeom>
          <a:noFill/>
        </p:spPr>
        <p:txBody>
          <a:bodyPr wrap="square" rtlCol="0">
            <a:spAutoFit/>
          </a:bodyPr>
          <a:lstStyle/>
          <a:p>
            <a:r>
              <a:rPr lang="fr-FR" dirty="0"/>
              <a:t> Forme d'onde de pression dans la ventilation volumique montrant les horaires et les durées.</a:t>
            </a:r>
          </a:p>
        </p:txBody>
      </p:sp>
    </p:spTree>
    <p:extLst>
      <p:ext uri="{BB962C8B-B14F-4D97-AF65-F5344CB8AC3E}">
        <p14:creationId xmlns:p14="http://schemas.microsoft.com/office/powerpoint/2010/main" val="3400137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2656F8-5B49-4403-8C19-7BB0F92E95A0}"/>
              </a:ext>
            </a:extLst>
          </p:cNvPr>
          <p:cNvSpPr>
            <a:spLocks noGrp="1"/>
          </p:cNvSpPr>
          <p:nvPr>
            <p:ph type="title"/>
          </p:nvPr>
        </p:nvSpPr>
        <p:spPr>
          <a:xfrm>
            <a:off x="2246048" y="217213"/>
            <a:ext cx="7958331" cy="1077229"/>
          </a:xfrm>
        </p:spPr>
        <p:txBody>
          <a:bodyPr/>
          <a:lstStyle/>
          <a:p>
            <a:pPr algn="l"/>
            <a:r>
              <a:rPr lang="fr-FR" b="1" dirty="0"/>
              <a:t>Les paramètres médicales:</a:t>
            </a:r>
            <a:endParaRPr lang="fr-FR" dirty="0"/>
          </a:p>
        </p:txBody>
      </p:sp>
      <p:sp>
        <p:nvSpPr>
          <p:cNvPr id="5" name="ZoneTexte 4">
            <a:extLst>
              <a:ext uri="{FF2B5EF4-FFF2-40B4-BE49-F238E27FC236}">
                <a16:creationId xmlns:a16="http://schemas.microsoft.com/office/drawing/2014/main" id="{B70E23EB-5402-4F25-A580-656D40C54133}"/>
              </a:ext>
            </a:extLst>
          </p:cNvPr>
          <p:cNvSpPr txBox="1"/>
          <p:nvPr/>
        </p:nvSpPr>
        <p:spPr>
          <a:xfrm>
            <a:off x="1181686" y="886265"/>
            <a:ext cx="9777046" cy="5909310"/>
          </a:xfrm>
          <a:prstGeom prst="rect">
            <a:avLst/>
          </a:prstGeom>
          <a:noFill/>
        </p:spPr>
        <p:txBody>
          <a:bodyPr wrap="square" rtlCol="0">
            <a:spAutoFit/>
          </a:bodyPr>
          <a:lstStyle/>
          <a:p>
            <a:r>
              <a:rPr lang="fr-FR" b="1" dirty="0"/>
              <a:t>Période (T):</a:t>
            </a:r>
            <a:r>
              <a:rPr lang="fr-FR" dirty="0"/>
              <a:t> La durée (en secondes) d'un cycle d'inspiration / expiration.</a:t>
            </a:r>
          </a:p>
          <a:p>
            <a:r>
              <a:rPr lang="fr-FR" i="1" dirty="0"/>
              <a:t>T = 60 / BPM</a:t>
            </a:r>
          </a:p>
          <a:p>
            <a:endParaRPr lang="fr-FR" dirty="0"/>
          </a:p>
          <a:p>
            <a:r>
              <a:rPr lang="fr-FR" b="1" dirty="0"/>
              <a:t>T </a:t>
            </a:r>
            <a:r>
              <a:rPr lang="fr-FR" b="1" baseline="-25000" dirty="0"/>
              <a:t>h</a:t>
            </a:r>
            <a:r>
              <a:rPr lang="fr-FR" b="1" dirty="0"/>
              <a:t> :</a:t>
            </a:r>
            <a:r>
              <a:rPr lang="fr-FR" dirty="0"/>
              <a:t> la durée (en secondes) d'une cale inspiratoire ou pause à la fin d'inspiration pendant la phase inspiratoire de la pression de plateau. Il s'agit généralement d'une constante prédéterminée qui n'est pas réglable.</a:t>
            </a:r>
          </a:p>
          <a:p>
            <a:endParaRPr lang="fr-FR" dirty="0"/>
          </a:p>
          <a:p>
            <a:r>
              <a:rPr lang="fr-FR" b="1" dirty="0"/>
              <a:t>T </a:t>
            </a:r>
            <a:r>
              <a:rPr lang="fr-FR" b="1" baseline="-25000" dirty="0"/>
              <a:t>in</a:t>
            </a:r>
            <a:r>
              <a:rPr lang="fr-FR" b="1" dirty="0"/>
              <a:t> :</a:t>
            </a:r>
            <a:r>
              <a:rPr lang="fr-FR" dirty="0"/>
              <a:t> la durée (en secondes) du temps d' inhalation de la phase inspiratoire.</a:t>
            </a:r>
          </a:p>
          <a:p>
            <a:r>
              <a:rPr lang="fr-FR" i="1" dirty="0"/>
              <a:t>T </a:t>
            </a:r>
            <a:r>
              <a:rPr lang="fr-FR" i="1" baseline="-25000" dirty="0"/>
              <a:t>in</a:t>
            </a:r>
            <a:r>
              <a:rPr lang="fr-FR" i="1" dirty="0"/>
              <a:t> = T /</a:t>
            </a:r>
            <a:r>
              <a:rPr lang="fr-FR" dirty="0"/>
              <a:t> ( </a:t>
            </a:r>
            <a:r>
              <a:rPr lang="fr-FR" i="1" dirty="0"/>
              <a:t>1 + IE</a:t>
            </a:r>
            <a:r>
              <a:rPr lang="fr-FR" dirty="0"/>
              <a:t> ) - </a:t>
            </a:r>
            <a:r>
              <a:rPr lang="fr-FR" i="1" dirty="0"/>
              <a:t>T </a:t>
            </a:r>
            <a:r>
              <a:rPr lang="fr-FR" i="1" baseline="-25000" dirty="0"/>
              <a:t>h</a:t>
            </a:r>
            <a:endParaRPr lang="fr-FR" dirty="0"/>
          </a:p>
          <a:p>
            <a:r>
              <a:rPr lang="fr-FR" dirty="0"/>
              <a:t>(Remarque: Ici, IE représente le rapport entre l'inspiration et l'expiration, </a:t>
            </a:r>
            <a:r>
              <a:rPr lang="fr-FR" i="1" dirty="0"/>
              <a:t>par exemple</a:t>
            </a:r>
            <a:r>
              <a:rPr lang="fr-FR" dirty="0"/>
              <a:t> si I / E est 1: 3 alors IE est 3)</a:t>
            </a:r>
          </a:p>
          <a:p>
            <a:endParaRPr lang="fr-FR" dirty="0"/>
          </a:p>
          <a:p>
            <a:r>
              <a:rPr lang="fr-FR" b="1" dirty="0"/>
              <a:t>T </a:t>
            </a:r>
            <a:r>
              <a:rPr lang="fr-FR" b="1" baseline="-25000" dirty="0"/>
              <a:t>ex</a:t>
            </a:r>
            <a:r>
              <a:rPr lang="fr-FR" b="1" dirty="0"/>
              <a:t> :</a:t>
            </a:r>
            <a:r>
              <a:rPr lang="fr-FR" dirty="0"/>
              <a:t> durée (en secondes) de la phase expiratoire.</a:t>
            </a:r>
          </a:p>
          <a:p>
            <a:r>
              <a:rPr lang="fr-FR" i="1" dirty="0"/>
              <a:t>T </a:t>
            </a:r>
            <a:r>
              <a:rPr lang="fr-FR" i="1" baseline="-25000" dirty="0"/>
              <a:t>ex</a:t>
            </a:r>
            <a:r>
              <a:rPr lang="fr-FR" i="1" dirty="0"/>
              <a:t> = T -</a:t>
            </a:r>
            <a:r>
              <a:rPr lang="fr-FR" dirty="0"/>
              <a:t> ( </a:t>
            </a:r>
            <a:r>
              <a:rPr lang="fr-FR" i="1" dirty="0"/>
              <a:t>T </a:t>
            </a:r>
            <a:r>
              <a:rPr lang="fr-FR" i="1" baseline="-25000" dirty="0"/>
              <a:t>in</a:t>
            </a:r>
            <a:r>
              <a:rPr lang="fr-FR" dirty="0"/>
              <a:t> + </a:t>
            </a:r>
            <a:r>
              <a:rPr lang="fr-FR" i="1" dirty="0"/>
              <a:t>T </a:t>
            </a:r>
            <a:r>
              <a:rPr lang="fr-FR" i="1" baseline="-25000" dirty="0"/>
              <a:t>h</a:t>
            </a:r>
            <a:r>
              <a:rPr lang="fr-FR" dirty="0"/>
              <a:t> )</a:t>
            </a:r>
          </a:p>
          <a:p>
            <a:endParaRPr lang="fr-FR" dirty="0"/>
          </a:p>
          <a:p>
            <a:r>
              <a:rPr lang="fr-FR" dirty="0"/>
              <a:t>En plus des paramètres de synchronisation, le contrôleur détermine les taux de rotation suivants:</a:t>
            </a:r>
          </a:p>
          <a:p>
            <a:r>
              <a:rPr lang="fr-FR" b="1" dirty="0"/>
              <a:t>V </a:t>
            </a:r>
            <a:r>
              <a:rPr lang="fr-FR" b="1" baseline="-25000" dirty="0"/>
              <a:t>in</a:t>
            </a:r>
            <a:r>
              <a:rPr lang="fr-FR" b="1" dirty="0"/>
              <a:t> :</a:t>
            </a:r>
            <a:r>
              <a:rPr lang="fr-FR" dirty="0"/>
              <a:t> Le taux de rotation de la phase inspiratoire (en impulsions / seconde).</a:t>
            </a:r>
          </a:p>
          <a:p>
            <a:r>
              <a:rPr lang="fr-FR" i="1" dirty="0"/>
              <a:t>V </a:t>
            </a:r>
            <a:r>
              <a:rPr lang="fr-FR" i="1" baseline="-25000" dirty="0"/>
              <a:t>in</a:t>
            </a:r>
            <a:r>
              <a:rPr lang="fr-FR" i="1" dirty="0"/>
              <a:t> = V </a:t>
            </a:r>
            <a:r>
              <a:rPr lang="fr-FR" i="1" baseline="-25000" dirty="0"/>
              <a:t>T</a:t>
            </a:r>
            <a:r>
              <a:rPr lang="fr-FR" i="1" dirty="0"/>
              <a:t> / T </a:t>
            </a:r>
            <a:r>
              <a:rPr lang="fr-FR" i="1" baseline="-25000" dirty="0"/>
              <a:t>in</a:t>
            </a:r>
            <a:endParaRPr lang="fr-FR" dirty="0"/>
          </a:p>
          <a:p>
            <a:endParaRPr lang="fr-FR" dirty="0"/>
          </a:p>
          <a:p>
            <a:endParaRPr lang="fr-FR" dirty="0"/>
          </a:p>
        </p:txBody>
      </p:sp>
    </p:spTree>
    <p:extLst>
      <p:ext uri="{BB962C8B-B14F-4D97-AF65-F5344CB8AC3E}">
        <p14:creationId xmlns:p14="http://schemas.microsoft.com/office/powerpoint/2010/main" val="2331772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EFC01F-9051-42D0-8804-C0DAC5B5FF39}"/>
              </a:ext>
            </a:extLst>
          </p:cNvPr>
          <p:cNvSpPr>
            <a:spLocks noGrp="1"/>
          </p:cNvSpPr>
          <p:nvPr>
            <p:ph type="title"/>
          </p:nvPr>
        </p:nvSpPr>
        <p:spPr>
          <a:xfrm>
            <a:off x="1399382" y="275639"/>
            <a:ext cx="7958331" cy="1077229"/>
          </a:xfrm>
        </p:spPr>
        <p:txBody>
          <a:bodyPr/>
          <a:lstStyle/>
          <a:p>
            <a:pPr algn="l"/>
            <a:r>
              <a:rPr lang="fr-FR" b="1" dirty="0"/>
              <a:t>Les paramètres médicales:</a:t>
            </a:r>
            <a:endParaRPr lang="fr-FR" dirty="0"/>
          </a:p>
        </p:txBody>
      </p:sp>
      <p:sp>
        <p:nvSpPr>
          <p:cNvPr id="4" name="ZoneTexte 3">
            <a:extLst>
              <a:ext uri="{FF2B5EF4-FFF2-40B4-BE49-F238E27FC236}">
                <a16:creationId xmlns:a16="http://schemas.microsoft.com/office/drawing/2014/main" id="{71594BB2-A012-454B-8B99-2771C5E18856}"/>
              </a:ext>
            </a:extLst>
          </p:cNvPr>
          <p:cNvSpPr txBox="1"/>
          <p:nvPr/>
        </p:nvSpPr>
        <p:spPr>
          <a:xfrm>
            <a:off x="1263747" y="948690"/>
            <a:ext cx="9664505" cy="5909310"/>
          </a:xfrm>
          <a:prstGeom prst="rect">
            <a:avLst/>
          </a:prstGeom>
          <a:noFill/>
        </p:spPr>
        <p:txBody>
          <a:bodyPr wrap="square" rtlCol="0">
            <a:spAutoFit/>
          </a:bodyPr>
          <a:lstStyle/>
          <a:p>
            <a:r>
              <a:rPr lang="fr-FR" b="1" dirty="0"/>
              <a:t>V</a:t>
            </a:r>
            <a:r>
              <a:rPr lang="fr-FR" b="1" baseline="-25000" dirty="0"/>
              <a:t>e</a:t>
            </a:r>
            <a:r>
              <a:rPr lang="fr-FR" b="1" dirty="0"/>
              <a:t> :</a:t>
            </a:r>
            <a:r>
              <a:rPr lang="fr-FR" dirty="0"/>
              <a:t> La vitesse de rotation des doigts en phase expiratoire (en impulsions / seconde). Notez que lors de l'expiration, notre appareil ne contrôle pas le débit hors du patient. Cette vitesse est simplement la vitesse de l'ouverture des doigts et n'est pas liée au débit expiratoire.</a:t>
            </a:r>
          </a:p>
          <a:p>
            <a:endParaRPr lang="fr-FR" dirty="0"/>
          </a:p>
          <a:p>
            <a:r>
              <a:rPr lang="fr-FR" dirty="0"/>
              <a:t>En plus des vitesses de synchronisation et de rotation, quatre paramètres de pression mesurables doivent être pris en compte: </a:t>
            </a:r>
          </a:p>
          <a:p>
            <a:r>
              <a:rPr lang="fr-FR" b="1" dirty="0"/>
              <a:t>P</a:t>
            </a:r>
            <a:r>
              <a:rPr lang="fr-FR" b="1" baseline="-25000" dirty="0"/>
              <a:t>max</a:t>
            </a:r>
            <a:r>
              <a:rPr lang="fr-FR" b="1" dirty="0"/>
              <a:t> :</a:t>
            </a:r>
            <a:r>
              <a:rPr lang="fr-FR" dirty="0"/>
              <a:t> La pression maximale autorisée (réglée sur 40 cmH20). Un ensemble de pop-off pour ce seuil est généralement fourni pour la sécurité.</a:t>
            </a:r>
          </a:p>
          <a:p>
            <a:endParaRPr lang="fr-FR" b="1" dirty="0"/>
          </a:p>
          <a:p>
            <a:r>
              <a:rPr lang="fr-FR" b="1" dirty="0"/>
              <a:t>PIP:</a:t>
            </a:r>
            <a:r>
              <a:rPr lang="fr-FR" dirty="0"/>
              <a:t> La pression inspiratoire maximale (PIP) est la pression maximale pendant l'inspiration. Nous considérons que 40 cmH20 est la limite de pression supérieure pour la sécurité. Cela correspond également à la limite de la soupape de surpression sur certains sacs </a:t>
            </a:r>
            <a:r>
              <a:rPr lang="fr-FR" dirty="0" err="1"/>
              <a:t>Ambu</a:t>
            </a:r>
            <a:r>
              <a:rPr lang="fr-FR" dirty="0"/>
              <a:t>.</a:t>
            </a:r>
          </a:p>
          <a:p>
            <a:endParaRPr lang="fr-FR" dirty="0"/>
          </a:p>
          <a:p>
            <a:r>
              <a:rPr lang="fr-FR" b="1" dirty="0" err="1"/>
              <a:t>P</a:t>
            </a:r>
            <a:r>
              <a:rPr lang="fr-FR" b="1" baseline="-25000" dirty="0" err="1"/>
              <a:t>plat</a:t>
            </a:r>
            <a:r>
              <a:rPr lang="fr-FR" b="1" dirty="0"/>
              <a:t> :</a:t>
            </a:r>
            <a:r>
              <a:rPr lang="fr-FR" dirty="0"/>
              <a:t> La pression de plateau de l'inspiration. Un numéro de diagnostic important pour les cliniciens.</a:t>
            </a:r>
          </a:p>
          <a:p>
            <a:endParaRPr lang="fr-FR" dirty="0"/>
          </a:p>
          <a:p>
            <a:r>
              <a:rPr lang="fr-FR" b="1" dirty="0"/>
              <a:t>PEEP:</a:t>
            </a:r>
            <a:r>
              <a:rPr lang="fr-FR" dirty="0"/>
              <a:t> La PEEP (pression positive expiratoire finale) est une pression résiduelle dans le système après expiration. Nous ne contrôlons pas directement cette valeur, mais elle est généralement contrôlée manuellement via une valve PEEP sur le sac </a:t>
            </a:r>
            <a:r>
              <a:rPr lang="fr-FR" dirty="0" err="1"/>
              <a:t>Ambu</a:t>
            </a:r>
            <a:r>
              <a:rPr lang="fr-FR" dirty="0"/>
              <a:t>.</a:t>
            </a:r>
          </a:p>
          <a:p>
            <a:endParaRPr lang="fr-FR" dirty="0"/>
          </a:p>
        </p:txBody>
      </p:sp>
    </p:spTree>
    <p:extLst>
      <p:ext uri="{BB962C8B-B14F-4D97-AF65-F5344CB8AC3E}">
        <p14:creationId xmlns:p14="http://schemas.microsoft.com/office/powerpoint/2010/main" val="2019568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EFC01F-9051-42D0-8804-C0DAC5B5FF39}"/>
              </a:ext>
            </a:extLst>
          </p:cNvPr>
          <p:cNvSpPr>
            <a:spLocks noGrp="1"/>
          </p:cNvSpPr>
          <p:nvPr>
            <p:ph type="title"/>
          </p:nvPr>
        </p:nvSpPr>
        <p:spPr>
          <a:xfrm>
            <a:off x="1399382" y="275639"/>
            <a:ext cx="7958331" cy="1077229"/>
          </a:xfrm>
        </p:spPr>
        <p:txBody>
          <a:bodyPr/>
          <a:lstStyle/>
          <a:p>
            <a:pPr algn="l"/>
            <a:r>
              <a:rPr lang="fr-FR" b="1" dirty="0"/>
              <a:t>Les paramètres médicales:</a:t>
            </a:r>
            <a:endParaRPr lang="fr-FR" dirty="0"/>
          </a:p>
        </p:txBody>
      </p:sp>
      <p:sp>
        <p:nvSpPr>
          <p:cNvPr id="4" name="ZoneTexte 3">
            <a:extLst>
              <a:ext uri="{FF2B5EF4-FFF2-40B4-BE49-F238E27FC236}">
                <a16:creationId xmlns:a16="http://schemas.microsoft.com/office/drawing/2014/main" id="{71594BB2-A012-454B-8B99-2771C5E18856}"/>
              </a:ext>
            </a:extLst>
          </p:cNvPr>
          <p:cNvSpPr txBox="1"/>
          <p:nvPr/>
        </p:nvSpPr>
        <p:spPr>
          <a:xfrm>
            <a:off x="1263747" y="948690"/>
            <a:ext cx="9664505" cy="5909310"/>
          </a:xfrm>
          <a:prstGeom prst="rect">
            <a:avLst/>
          </a:prstGeom>
          <a:noFill/>
        </p:spPr>
        <p:txBody>
          <a:bodyPr wrap="square" rtlCol="0">
            <a:spAutoFit/>
          </a:bodyPr>
          <a:lstStyle/>
          <a:p>
            <a:r>
              <a:rPr lang="fr-FR" b="1" dirty="0"/>
              <a:t>V</a:t>
            </a:r>
            <a:r>
              <a:rPr lang="fr-FR" b="1" baseline="-25000" dirty="0"/>
              <a:t>e</a:t>
            </a:r>
            <a:r>
              <a:rPr lang="fr-FR" b="1" dirty="0"/>
              <a:t> :</a:t>
            </a:r>
            <a:r>
              <a:rPr lang="fr-FR" dirty="0"/>
              <a:t> La vitesse de rotation des doigts en phase expiratoire (en impulsions / seconde). Notez que lors de l'expiration, notre appareil ne contrôle pas le débit hors du patient. Cette vitesse est simplement la vitesse de l'ouverture des doigts et n'est pas liée au débit expiratoire.</a:t>
            </a:r>
          </a:p>
          <a:p>
            <a:endParaRPr lang="fr-FR" dirty="0"/>
          </a:p>
          <a:p>
            <a:r>
              <a:rPr lang="fr-FR" dirty="0"/>
              <a:t>En plus des vitesses de synchronisation et de rotation, quatre paramètres de pression mesurables doivent être pris en compte: </a:t>
            </a:r>
          </a:p>
          <a:p>
            <a:r>
              <a:rPr lang="fr-FR" b="1" dirty="0"/>
              <a:t>P</a:t>
            </a:r>
            <a:r>
              <a:rPr lang="fr-FR" b="1" baseline="-25000" dirty="0"/>
              <a:t>max</a:t>
            </a:r>
            <a:r>
              <a:rPr lang="fr-FR" b="1" dirty="0"/>
              <a:t> :</a:t>
            </a:r>
            <a:r>
              <a:rPr lang="fr-FR" dirty="0"/>
              <a:t> La pression maximale autorisée (réglée sur 40 cmH20). Un ensemble de pop-off pour ce seuil est généralement fourni pour la sécurité.</a:t>
            </a:r>
          </a:p>
          <a:p>
            <a:endParaRPr lang="fr-FR" b="1" dirty="0"/>
          </a:p>
          <a:p>
            <a:r>
              <a:rPr lang="fr-FR" b="1" dirty="0"/>
              <a:t>PIP:</a:t>
            </a:r>
            <a:r>
              <a:rPr lang="fr-FR" dirty="0"/>
              <a:t> La pression inspiratoire maximale (PIP) est la pression maximale pendant l'inspiration. Nous considérons que 40 cmH20 est la limite de pression supérieure pour la sécurité. Cela correspond également à la limite de la soupape de surpression sur certains sacs </a:t>
            </a:r>
            <a:r>
              <a:rPr lang="fr-FR" dirty="0" err="1"/>
              <a:t>Ambu</a:t>
            </a:r>
            <a:r>
              <a:rPr lang="fr-FR" dirty="0"/>
              <a:t>.</a:t>
            </a:r>
          </a:p>
          <a:p>
            <a:endParaRPr lang="fr-FR" dirty="0"/>
          </a:p>
          <a:p>
            <a:r>
              <a:rPr lang="fr-FR" b="1" dirty="0" err="1"/>
              <a:t>P</a:t>
            </a:r>
            <a:r>
              <a:rPr lang="fr-FR" b="1" baseline="-25000" dirty="0" err="1"/>
              <a:t>plat</a:t>
            </a:r>
            <a:r>
              <a:rPr lang="fr-FR" b="1" dirty="0"/>
              <a:t> :</a:t>
            </a:r>
            <a:r>
              <a:rPr lang="fr-FR" dirty="0"/>
              <a:t> La pression de plateau de l'inspiration. Un numéro de diagnostic important pour les cliniciens.</a:t>
            </a:r>
          </a:p>
          <a:p>
            <a:endParaRPr lang="fr-FR" dirty="0"/>
          </a:p>
          <a:p>
            <a:r>
              <a:rPr lang="fr-FR" b="1" dirty="0"/>
              <a:t>PEEP:</a:t>
            </a:r>
            <a:r>
              <a:rPr lang="fr-FR" dirty="0"/>
              <a:t> La PEEP (pression positive expiratoire finale) est une pression résiduelle dans le système après expiration. Nous ne contrôlons pas directement cette valeur, mais elle est généralement contrôlée manuellement via une valve PEEP sur le sac </a:t>
            </a:r>
            <a:r>
              <a:rPr lang="fr-FR" dirty="0" err="1"/>
              <a:t>Ambu</a:t>
            </a:r>
            <a:r>
              <a:rPr lang="fr-FR" dirty="0"/>
              <a:t>.</a:t>
            </a:r>
          </a:p>
          <a:p>
            <a:endParaRPr lang="fr-FR" dirty="0"/>
          </a:p>
        </p:txBody>
      </p:sp>
    </p:spTree>
    <p:extLst>
      <p:ext uri="{BB962C8B-B14F-4D97-AF65-F5344CB8AC3E}">
        <p14:creationId xmlns:p14="http://schemas.microsoft.com/office/powerpoint/2010/main" val="3364165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C3EB24-0818-479E-AC70-7037176A4E60}"/>
              </a:ext>
            </a:extLst>
          </p:cNvPr>
          <p:cNvSpPr>
            <a:spLocks noGrp="1"/>
          </p:cNvSpPr>
          <p:nvPr>
            <p:ph type="title"/>
          </p:nvPr>
        </p:nvSpPr>
        <p:spPr>
          <a:xfrm>
            <a:off x="1725543" y="245348"/>
            <a:ext cx="9289460" cy="1077229"/>
          </a:xfrm>
        </p:spPr>
        <p:txBody>
          <a:bodyPr>
            <a:normAutofit/>
          </a:bodyPr>
          <a:lstStyle/>
          <a:p>
            <a:pPr algn="l"/>
            <a:r>
              <a:rPr lang="fr-FR" sz="3200" b="1" dirty="0"/>
              <a:t>Machine d’état du système:</a:t>
            </a:r>
            <a:endParaRPr lang="fr-FR" sz="4000" dirty="0"/>
          </a:p>
        </p:txBody>
      </p:sp>
      <p:pic>
        <p:nvPicPr>
          <p:cNvPr id="2050" name="Picture 2">
            <a:extLst>
              <a:ext uri="{FF2B5EF4-FFF2-40B4-BE49-F238E27FC236}">
                <a16:creationId xmlns:a16="http://schemas.microsoft.com/office/drawing/2014/main" id="{AF5A8DD1-4F8B-4297-9485-AAD0947AA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997" y="1038769"/>
            <a:ext cx="10055350" cy="539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689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A7D5A4-1384-44BE-A4D7-C3E4AF5EFE1F}"/>
              </a:ext>
            </a:extLst>
          </p:cNvPr>
          <p:cNvSpPr>
            <a:spLocks noGrp="1"/>
          </p:cNvSpPr>
          <p:nvPr>
            <p:ph type="title"/>
          </p:nvPr>
        </p:nvSpPr>
        <p:spPr>
          <a:xfrm>
            <a:off x="1866220" y="269441"/>
            <a:ext cx="7958331" cy="1077229"/>
          </a:xfrm>
        </p:spPr>
        <p:txBody>
          <a:bodyPr/>
          <a:lstStyle/>
          <a:p>
            <a:pPr algn="l"/>
            <a:r>
              <a:rPr lang="fr-FR" sz="3600" b="1" dirty="0"/>
              <a:t>Machine d’état du moteur:</a:t>
            </a:r>
            <a:endParaRPr lang="fr-FR" dirty="0"/>
          </a:p>
        </p:txBody>
      </p:sp>
      <p:pic>
        <p:nvPicPr>
          <p:cNvPr id="3074" name="Picture 2">
            <a:extLst>
              <a:ext uri="{FF2B5EF4-FFF2-40B4-BE49-F238E27FC236}">
                <a16:creationId xmlns:a16="http://schemas.microsoft.com/office/drawing/2014/main" id="{2BCA9E56-BF60-44AB-9038-A5D68684D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052" y="4140440"/>
            <a:ext cx="7958331" cy="2448119"/>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DEF272B-88E3-44BA-BEFA-74CC47D2AEAE}"/>
              </a:ext>
            </a:extLst>
          </p:cNvPr>
          <p:cNvSpPr txBox="1"/>
          <p:nvPr/>
        </p:nvSpPr>
        <p:spPr>
          <a:xfrm>
            <a:off x="1294228" y="998806"/>
            <a:ext cx="9762978" cy="3416320"/>
          </a:xfrm>
          <a:prstGeom prst="rect">
            <a:avLst/>
          </a:prstGeom>
          <a:noFill/>
        </p:spPr>
        <p:txBody>
          <a:bodyPr wrap="square" rtlCol="0">
            <a:spAutoFit/>
          </a:bodyPr>
          <a:lstStyle/>
          <a:p>
            <a:r>
              <a:rPr lang="fr-FR" dirty="0"/>
              <a:t>Pendant la phase de configuration, nous initialisons le programme, commençons la communication série avec le contrôleur de moteur et hébergeons l'encodeur.</a:t>
            </a:r>
          </a:p>
          <a:p>
            <a:endParaRPr lang="fr-FR" dirty="0"/>
          </a:p>
          <a:p>
            <a:r>
              <a:rPr lang="fr-FR" dirty="0"/>
              <a:t>Dans la phase inspiratoire, on commande au moteur de passer en position VT à la vitesse V </a:t>
            </a:r>
            <a:r>
              <a:rPr lang="fr-FR" baseline="-25000" dirty="0"/>
              <a:t>in</a:t>
            </a:r>
            <a:r>
              <a:rPr lang="fr-FR" dirty="0"/>
              <a:t> . Après T </a:t>
            </a:r>
            <a:r>
              <a:rPr lang="fr-FR" baseline="-25000" dirty="0"/>
              <a:t>n</a:t>
            </a:r>
            <a:r>
              <a:rPr lang="fr-FR" dirty="0"/>
              <a:t> quelques secondes, nous passons à l'état de pause.</a:t>
            </a:r>
          </a:p>
          <a:p>
            <a:endParaRPr lang="fr-FR" dirty="0"/>
          </a:p>
          <a:p>
            <a:r>
              <a:rPr lang="fr-FR" dirty="0"/>
              <a:t>A l'état de pause, nous maintenons le temps T </a:t>
            </a:r>
            <a:r>
              <a:rPr lang="fr-FR" baseline="-25000" dirty="0"/>
              <a:t>h</a:t>
            </a:r>
            <a:r>
              <a:rPr lang="fr-FR" dirty="0"/>
              <a:t> et mesurons la pression du plateau. On passe ensuite à la phase expiratoire.</a:t>
            </a:r>
          </a:p>
          <a:p>
            <a:endParaRPr lang="fr-FR" dirty="0"/>
          </a:p>
          <a:p>
            <a:r>
              <a:rPr lang="fr-FR" dirty="0"/>
              <a:t>En phase expiratoire, on commande au moteur de passer en position 0 à la vitesse V</a:t>
            </a:r>
            <a:r>
              <a:rPr lang="fr-FR" baseline="-25000" dirty="0"/>
              <a:t>e</a:t>
            </a:r>
            <a:r>
              <a:rPr lang="fr-FR" dirty="0"/>
              <a:t> . Après le temps T </a:t>
            </a:r>
            <a:r>
              <a:rPr lang="fr-FR" baseline="-25000" dirty="0"/>
              <a:t>ex</a:t>
            </a:r>
            <a:r>
              <a:rPr lang="fr-FR" dirty="0"/>
              <a:t> , on revient à la phase inspiratoire.</a:t>
            </a:r>
          </a:p>
          <a:p>
            <a:endParaRPr lang="fr-FR" dirty="0"/>
          </a:p>
        </p:txBody>
      </p:sp>
    </p:spTree>
    <p:extLst>
      <p:ext uri="{BB962C8B-B14F-4D97-AF65-F5344CB8AC3E}">
        <p14:creationId xmlns:p14="http://schemas.microsoft.com/office/powerpoint/2010/main" val="505048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080C5-E108-4CB2-93A2-D92945D1EB8C}"/>
              </a:ext>
            </a:extLst>
          </p:cNvPr>
          <p:cNvSpPr>
            <a:spLocks noGrp="1"/>
          </p:cNvSpPr>
          <p:nvPr>
            <p:ph type="title"/>
          </p:nvPr>
        </p:nvSpPr>
        <p:spPr>
          <a:xfrm>
            <a:off x="1364563" y="64751"/>
            <a:ext cx="9201867" cy="1419932"/>
          </a:xfrm>
        </p:spPr>
        <p:txBody>
          <a:bodyPr/>
          <a:lstStyle/>
          <a:p>
            <a:pPr algn="l"/>
            <a:r>
              <a:rPr lang="fr-FR" dirty="0"/>
              <a:t>  Calcul théorique du système mécanique:</a:t>
            </a:r>
          </a:p>
        </p:txBody>
      </p:sp>
      <p:sp>
        <p:nvSpPr>
          <p:cNvPr id="7" name="ZoneTexte 6">
            <a:extLst>
              <a:ext uri="{FF2B5EF4-FFF2-40B4-BE49-F238E27FC236}">
                <a16:creationId xmlns:a16="http://schemas.microsoft.com/office/drawing/2014/main" id="{6107BFD0-EC0C-4D85-9F86-B4D5FD11532A}"/>
              </a:ext>
            </a:extLst>
          </p:cNvPr>
          <p:cNvSpPr txBox="1"/>
          <p:nvPr/>
        </p:nvSpPr>
        <p:spPr>
          <a:xfrm>
            <a:off x="949567" y="935235"/>
            <a:ext cx="10031861" cy="5442516"/>
          </a:xfrm>
          <a:prstGeom prst="rect">
            <a:avLst/>
          </a:prstGeom>
          <a:noFill/>
        </p:spPr>
        <p:txBody>
          <a:bodyPr wrap="square" rtlCol="0">
            <a:spAutoFit/>
          </a:bodyPr>
          <a:lstStyle/>
          <a:p>
            <a:pPr>
              <a:lnSpc>
                <a:spcPct val="150000"/>
              </a:lnSpc>
            </a:pPr>
            <a:r>
              <a:rPr lang="fr-FR" dirty="0"/>
              <a:t>En utilisant une </a:t>
            </a:r>
            <a:r>
              <a:rPr lang="fr-FR" dirty="0" err="1"/>
              <a:t>Ambu</a:t>
            </a:r>
            <a:r>
              <a:rPr lang="fr-FR" dirty="0"/>
              <a:t> bag standard de volume 1,2 L, les paramètres de patients ne doivent pas dépasser ces limites maximales:</a:t>
            </a:r>
          </a:p>
          <a:p>
            <a:pPr>
              <a:lnSpc>
                <a:spcPct val="150000"/>
              </a:lnSpc>
            </a:pPr>
            <a:r>
              <a:rPr lang="fr-FR" dirty="0"/>
              <a:t>1-La pression maximale au niveau des voies respiratoires :</a:t>
            </a:r>
            <a:r>
              <a:rPr lang="fr-FR" b="1" dirty="0"/>
              <a:t>                 </a:t>
            </a:r>
            <a:r>
              <a:rPr lang="fr-FR" b="1" i="1" dirty="0" err="1"/>
              <a:t>P</a:t>
            </a:r>
            <a:r>
              <a:rPr lang="fr-FR" b="1" baseline="-25000" dirty="0" err="1"/>
              <a:t>airway,max</a:t>
            </a:r>
            <a:r>
              <a:rPr lang="fr-FR" b="1" baseline="-25000" dirty="0"/>
              <a:t> </a:t>
            </a:r>
            <a:r>
              <a:rPr lang="fr-FR" b="1" dirty="0"/>
              <a:t>= 40 cm H</a:t>
            </a:r>
            <a:r>
              <a:rPr lang="fr-FR" b="1" baseline="-25000" dirty="0"/>
              <a:t>2</a:t>
            </a:r>
            <a:r>
              <a:rPr lang="fr-FR" b="1" dirty="0"/>
              <a:t>O </a:t>
            </a:r>
          </a:p>
          <a:p>
            <a:pPr>
              <a:lnSpc>
                <a:spcPct val="150000"/>
              </a:lnSpc>
            </a:pPr>
            <a:r>
              <a:rPr lang="fr-FR" dirty="0"/>
              <a:t>2-Fréquence respiratoire maximale:                                                      </a:t>
            </a:r>
            <a:r>
              <a:rPr lang="fr-FR" b="1" i="1" dirty="0" err="1"/>
              <a:t>RR</a:t>
            </a:r>
            <a:r>
              <a:rPr lang="fr-FR" b="1" baseline="-25000" dirty="0" err="1"/>
              <a:t>max</a:t>
            </a:r>
            <a:r>
              <a:rPr lang="fr-FR" b="1" dirty="0"/>
              <a:t> = 40 bpm</a:t>
            </a:r>
          </a:p>
          <a:p>
            <a:pPr>
              <a:lnSpc>
                <a:spcPct val="150000"/>
              </a:lnSpc>
            </a:pPr>
            <a:r>
              <a:rPr lang="fr-FR" dirty="0"/>
              <a:t>3-Rapport inhalation/expiration minimum de 1:4:                                  </a:t>
            </a:r>
            <a:r>
              <a:rPr lang="fr-FR" b="1" dirty="0" err="1"/>
              <a:t>IE</a:t>
            </a:r>
            <a:r>
              <a:rPr lang="fr-FR" b="1" baseline="-25000" dirty="0" err="1"/>
              <a:t>ratio</a:t>
            </a:r>
            <a:r>
              <a:rPr lang="fr-FR" b="1" baseline="-25000" dirty="0"/>
              <a:t>, min</a:t>
            </a:r>
            <a:r>
              <a:rPr lang="fr-FR" b="1" dirty="0"/>
              <a:t> = 4</a:t>
            </a:r>
          </a:p>
          <a:p>
            <a:pPr>
              <a:lnSpc>
                <a:spcPct val="150000"/>
              </a:lnSpc>
            </a:pPr>
            <a:r>
              <a:rPr lang="fr-FR" dirty="0"/>
              <a:t>4-Volume de sortie maximum:                                                               </a:t>
            </a:r>
            <a:r>
              <a:rPr lang="fr-FR" b="1" i="1" dirty="0"/>
              <a:t>V</a:t>
            </a:r>
            <a:r>
              <a:rPr lang="fr-FR" b="1" baseline="-25000" dirty="0"/>
              <a:t>max</a:t>
            </a:r>
            <a:r>
              <a:rPr lang="fr-FR" b="1" dirty="0"/>
              <a:t> = 800 cm</a:t>
            </a:r>
            <a:r>
              <a:rPr lang="fr-FR" b="1" baseline="30000" dirty="0"/>
              <a:t>3</a:t>
            </a:r>
            <a:endParaRPr lang="fr-FR" b="1" dirty="0"/>
          </a:p>
          <a:p>
            <a:pPr>
              <a:lnSpc>
                <a:spcPct val="150000"/>
              </a:lnSpc>
            </a:pPr>
            <a:r>
              <a:rPr lang="fr-FR" dirty="0"/>
              <a:t>Autrement dit, dans le pire des cas, l'appareil doit presser de l'air à une pression de 40 cm H </a:t>
            </a:r>
            <a:r>
              <a:rPr lang="fr-FR" baseline="-25000" dirty="0"/>
              <a:t>2</a:t>
            </a:r>
            <a:r>
              <a:rPr lang="fr-FR" dirty="0"/>
              <a:t> O, en 0,3 seconde (</a:t>
            </a:r>
            <a:r>
              <a:rPr lang="fr-FR" b="1" dirty="0"/>
              <a:t> </a:t>
            </a:r>
            <a:r>
              <a:rPr lang="fr-FR" b="1" i="1" dirty="0"/>
              <a:t>t </a:t>
            </a:r>
            <a:r>
              <a:rPr lang="fr-FR" b="1" baseline="-25000" dirty="0"/>
              <a:t>inspiration</a:t>
            </a:r>
            <a:r>
              <a:rPr lang="fr-FR" b="1" dirty="0"/>
              <a:t> = 60 sec / </a:t>
            </a:r>
            <a:r>
              <a:rPr lang="fr-FR" b="1" i="1" dirty="0"/>
              <a:t>RR </a:t>
            </a:r>
            <a:r>
              <a:rPr lang="fr-FR" b="1" baseline="-25000" dirty="0"/>
              <a:t>max</a:t>
            </a:r>
            <a:r>
              <a:rPr lang="fr-FR" b="1" dirty="0"/>
              <a:t> / (1 +  IE </a:t>
            </a:r>
            <a:r>
              <a:rPr lang="fr-FR" b="1" baseline="-25000" dirty="0"/>
              <a:t>ratio, min</a:t>
            </a:r>
            <a:r>
              <a:rPr lang="fr-FR" b="1" dirty="0"/>
              <a:t> ))</a:t>
            </a:r>
          </a:p>
          <a:p>
            <a:pPr>
              <a:lnSpc>
                <a:spcPct val="150000"/>
              </a:lnSpc>
            </a:pPr>
            <a:r>
              <a:rPr lang="fr-FR" dirty="0"/>
              <a:t>Le débit volumétrique nécessaire dans le pire des cas (crête) est alors</a:t>
            </a:r>
            <a:endParaRPr lang="fr-FR" b="1" dirty="0"/>
          </a:p>
          <a:p>
            <a:pPr>
              <a:lnSpc>
                <a:spcPct val="150000"/>
              </a:lnSpc>
            </a:pPr>
            <a:r>
              <a:rPr lang="fr-FR" baseline="-25000" dirty="0"/>
              <a:t> </a:t>
            </a:r>
            <a:r>
              <a:rPr lang="fr-FR" b="1" i="1" dirty="0" err="1"/>
              <a:t>Q</a:t>
            </a:r>
            <a:r>
              <a:rPr lang="fr-FR" b="1" baseline="-25000" dirty="0" err="1"/>
              <a:t>airway</a:t>
            </a:r>
            <a:r>
              <a:rPr lang="fr-FR" b="1" dirty="0"/>
              <a:t>= </a:t>
            </a:r>
            <a:r>
              <a:rPr lang="fr-FR" b="1" i="1" dirty="0"/>
              <a:t>V </a:t>
            </a:r>
            <a:r>
              <a:rPr lang="fr-FR" b="1" baseline="-25000" dirty="0"/>
              <a:t>max</a:t>
            </a:r>
            <a:r>
              <a:rPr lang="fr-FR" b="1" dirty="0"/>
              <a:t> / </a:t>
            </a:r>
            <a:r>
              <a:rPr lang="fr-FR" b="1" i="1" dirty="0"/>
              <a:t>t </a:t>
            </a:r>
            <a:r>
              <a:rPr lang="fr-FR" b="1" baseline="-25000" dirty="0"/>
              <a:t>inspirez</a:t>
            </a:r>
            <a:r>
              <a:rPr lang="fr-FR" b="1" dirty="0"/>
              <a:t> = 0,0027 m </a:t>
            </a:r>
            <a:r>
              <a:rPr lang="fr-FR" b="1" baseline="30000" dirty="0"/>
              <a:t>3</a:t>
            </a:r>
            <a:r>
              <a:rPr lang="fr-FR" b="1" dirty="0"/>
              <a:t> / s</a:t>
            </a:r>
          </a:p>
          <a:p>
            <a:pPr>
              <a:lnSpc>
                <a:spcPct val="150000"/>
              </a:lnSpc>
            </a:pPr>
            <a:r>
              <a:rPr lang="fr-FR" dirty="0"/>
              <a:t>La puissance de sortie (sous forme de débit volumique sous pression dans les voies respiratoires) est:</a:t>
            </a:r>
            <a:endParaRPr lang="fr-FR" b="1" dirty="0"/>
          </a:p>
          <a:p>
            <a:pPr>
              <a:lnSpc>
                <a:spcPct val="150000"/>
              </a:lnSpc>
            </a:pPr>
            <a:r>
              <a:rPr lang="en-US" b="1" i="1" dirty="0" err="1"/>
              <a:t>Power</a:t>
            </a:r>
            <a:r>
              <a:rPr lang="en-US" b="1" baseline="-25000" dirty="0" err="1"/>
              <a:t>airway</a:t>
            </a:r>
            <a:r>
              <a:rPr lang="en-US" b="1" dirty="0"/>
              <a:t> = </a:t>
            </a:r>
            <a:r>
              <a:rPr lang="en-US" b="1" i="1" dirty="0" err="1"/>
              <a:t>P</a:t>
            </a:r>
            <a:r>
              <a:rPr lang="en-US" b="1" baseline="-25000" dirty="0" err="1"/>
              <a:t>airway,max</a:t>
            </a:r>
            <a:r>
              <a:rPr lang="en-US" b="1" dirty="0"/>
              <a:t> </a:t>
            </a:r>
            <a:r>
              <a:rPr lang="en-US" b="1" i="1" dirty="0" err="1"/>
              <a:t>Q</a:t>
            </a:r>
            <a:r>
              <a:rPr lang="en-US" b="1" baseline="-25000" dirty="0" err="1"/>
              <a:t>airway</a:t>
            </a:r>
            <a:r>
              <a:rPr lang="en-US" b="1" dirty="0"/>
              <a:t> = 10.46 W</a:t>
            </a:r>
            <a:endParaRPr lang="fr-FR" b="1" dirty="0"/>
          </a:p>
        </p:txBody>
      </p:sp>
    </p:spTree>
    <p:extLst>
      <p:ext uri="{BB962C8B-B14F-4D97-AF65-F5344CB8AC3E}">
        <p14:creationId xmlns:p14="http://schemas.microsoft.com/office/powerpoint/2010/main" val="2611541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D629DC-8F12-4A18-B0D4-359A8F798B8D}"/>
              </a:ext>
            </a:extLst>
          </p:cNvPr>
          <p:cNvSpPr>
            <a:spLocks noGrp="1"/>
          </p:cNvSpPr>
          <p:nvPr>
            <p:ph type="title"/>
          </p:nvPr>
        </p:nvSpPr>
        <p:spPr>
          <a:xfrm>
            <a:off x="2244113" y="257178"/>
            <a:ext cx="7956560" cy="1078348"/>
          </a:xfrm>
        </p:spPr>
        <p:txBody>
          <a:bodyPr/>
          <a:lstStyle/>
          <a:p>
            <a:pPr algn="ctr"/>
            <a:r>
              <a:rPr lang="fr-FR" dirty="0"/>
              <a:t>Calcul théorique du système mécanique:</a:t>
            </a:r>
          </a:p>
        </p:txBody>
      </p:sp>
      <p:sp>
        <p:nvSpPr>
          <p:cNvPr id="7" name="ZoneTexte 6">
            <a:extLst>
              <a:ext uri="{FF2B5EF4-FFF2-40B4-BE49-F238E27FC236}">
                <a16:creationId xmlns:a16="http://schemas.microsoft.com/office/drawing/2014/main" id="{BC4F08FF-7CE2-4F05-8827-2A713FC8CAE1}"/>
              </a:ext>
            </a:extLst>
          </p:cNvPr>
          <p:cNvSpPr txBox="1"/>
          <p:nvPr/>
        </p:nvSpPr>
        <p:spPr>
          <a:xfrm>
            <a:off x="1350498" y="1799760"/>
            <a:ext cx="9312813" cy="4247317"/>
          </a:xfrm>
          <a:prstGeom prst="rect">
            <a:avLst/>
          </a:prstGeom>
          <a:noFill/>
        </p:spPr>
        <p:txBody>
          <a:bodyPr wrap="square" rtlCol="0">
            <a:spAutoFit/>
          </a:bodyPr>
          <a:lstStyle/>
          <a:p>
            <a:r>
              <a:rPr lang="fr-FR" dirty="0"/>
              <a:t>Cependant, une partie de la puissance utilisée pour presser le sac est perdue (déformation du sac, frottement, etc.) et estimons que 50% est converti en débit volumique sous pression. Compte tenu de cette efficacité, la puissance requise au niveau de la pince est:</a:t>
            </a:r>
          </a:p>
          <a:p>
            <a:r>
              <a:rPr lang="en-US" i="1" dirty="0" err="1"/>
              <a:t>Power</a:t>
            </a:r>
            <a:r>
              <a:rPr lang="en-US" baseline="-25000" dirty="0" err="1"/>
              <a:t>gripper</a:t>
            </a:r>
            <a:r>
              <a:rPr lang="en-US" dirty="0"/>
              <a:t> ≈ 2 </a:t>
            </a:r>
            <a:r>
              <a:rPr lang="en-US" i="1" dirty="0" err="1"/>
              <a:t>Power</a:t>
            </a:r>
            <a:r>
              <a:rPr lang="en-US" baseline="-25000" dirty="0" err="1"/>
              <a:t>airway</a:t>
            </a:r>
            <a:r>
              <a:rPr lang="en-US" dirty="0"/>
              <a:t> = 20.92 W             (</a:t>
            </a:r>
            <a:r>
              <a:rPr lang="en-US" dirty="0" err="1"/>
              <a:t>approximée</a:t>
            </a:r>
            <a:r>
              <a:rPr lang="en-US" dirty="0"/>
              <a:t>)</a:t>
            </a:r>
          </a:p>
          <a:p>
            <a:endParaRPr lang="en-US" dirty="0"/>
          </a:p>
          <a:p>
            <a:endParaRPr lang="en-US" dirty="0"/>
          </a:p>
          <a:p>
            <a:r>
              <a:rPr lang="fr-FR" dirty="0"/>
              <a:t>La puissance réelle requise du moteur sera plus élevée, combien plus élevée dépend des conceptions mécaniques et électriques. En supposant que la moitié de la puissance de sortie du moteur soit perdue en raison d'inefficacités mécaniques et électriques (engrenages, dissipation thermique, etc.), la puissance de sortie requise du moteur est donnée par:</a:t>
            </a:r>
          </a:p>
          <a:p>
            <a:endParaRPr lang="fr-FR" dirty="0"/>
          </a:p>
          <a:p>
            <a:r>
              <a:rPr lang="en-US" i="1" dirty="0" err="1"/>
              <a:t>Power</a:t>
            </a:r>
            <a:r>
              <a:rPr lang="en-US" baseline="-25000" dirty="0" err="1"/>
              <a:t>motor</a:t>
            </a:r>
            <a:r>
              <a:rPr lang="en-US" dirty="0"/>
              <a:t>  ≈ 2 </a:t>
            </a:r>
            <a:r>
              <a:rPr lang="en-US" i="1" dirty="0" err="1"/>
              <a:t>Power</a:t>
            </a:r>
            <a:r>
              <a:rPr lang="en-US" baseline="-25000" dirty="0" err="1"/>
              <a:t>gripper</a:t>
            </a:r>
            <a:r>
              <a:rPr lang="en-US" dirty="0"/>
              <a:t> = 41.84 W              (</a:t>
            </a:r>
            <a:r>
              <a:rPr lang="en-US" dirty="0" err="1"/>
              <a:t>approximée</a:t>
            </a:r>
            <a:r>
              <a:rPr lang="en-US" dirty="0"/>
              <a:t>)</a:t>
            </a:r>
          </a:p>
          <a:p>
            <a:endParaRPr lang="fr-FR" dirty="0"/>
          </a:p>
        </p:txBody>
      </p:sp>
    </p:spTree>
    <p:extLst>
      <p:ext uri="{BB962C8B-B14F-4D97-AF65-F5344CB8AC3E}">
        <p14:creationId xmlns:p14="http://schemas.microsoft.com/office/powerpoint/2010/main" val="17324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D5754A-B42A-4292-97F8-A60F76C7C144}"/>
              </a:ext>
            </a:extLst>
          </p:cNvPr>
          <p:cNvSpPr>
            <a:spLocks noGrp="1"/>
          </p:cNvSpPr>
          <p:nvPr>
            <p:ph type="title"/>
          </p:nvPr>
        </p:nvSpPr>
        <p:spPr>
          <a:xfrm>
            <a:off x="2002208" y="238212"/>
            <a:ext cx="7958331" cy="1077229"/>
          </a:xfrm>
        </p:spPr>
        <p:txBody>
          <a:bodyPr/>
          <a:lstStyle/>
          <a:p>
            <a:pPr algn="l"/>
            <a:r>
              <a:rPr lang="fr-FR" dirty="0"/>
              <a:t>Schéma synoptique:</a:t>
            </a:r>
          </a:p>
        </p:txBody>
      </p:sp>
      <p:pic>
        <p:nvPicPr>
          <p:cNvPr id="5" name="Espace réservé du contenu 4">
            <a:extLst>
              <a:ext uri="{FF2B5EF4-FFF2-40B4-BE49-F238E27FC236}">
                <a16:creationId xmlns:a16="http://schemas.microsoft.com/office/drawing/2014/main" id="{68456F84-4B4F-4843-BF1A-AC99B5B594C1}"/>
              </a:ext>
            </a:extLst>
          </p:cNvPr>
          <p:cNvPicPr>
            <a:picLocks noGrp="1" noChangeAspect="1"/>
          </p:cNvPicPr>
          <p:nvPr>
            <p:ph idx="1"/>
          </p:nvPr>
        </p:nvPicPr>
        <p:blipFill>
          <a:blip r:embed="rId2"/>
          <a:stretch>
            <a:fillRect/>
          </a:stretch>
        </p:blipFill>
        <p:spPr>
          <a:xfrm>
            <a:off x="1007165" y="940905"/>
            <a:ext cx="10376452" cy="5917096"/>
          </a:xfrm>
        </p:spPr>
      </p:pic>
    </p:spTree>
    <p:extLst>
      <p:ext uri="{BB962C8B-B14F-4D97-AF65-F5344CB8AC3E}">
        <p14:creationId xmlns:p14="http://schemas.microsoft.com/office/powerpoint/2010/main" val="703619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24965F-C601-4DD1-95C5-03FD28D1C7D8}"/>
              </a:ext>
            </a:extLst>
          </p:cNvPr>
          <p:cNvSpPr>
            <a:spLocks noGrp="1"/>
          </p:cNvSpPr>
          <p:nvPr>
            <p:ph type="title"/>
          </p:nvPr>
        </p:nvSpPr>
        <p:spPr>
          <a:xfrm>
            <a:off x="1083211" y="229043"/>
            <a:ext cx="10367889" cy="1078348"/>
          </a:xfrm>
        </p:spPr>
        <p:txBody>
          <a:bodyPr>
            <a:normAutofit/>
          </a:bodyPr>
          <a:lstStyle/>
          <a:p>
            <a:pPr algn="l"/>
            <a:r>
              <a:rPr lang="fr-FR" sz="2800" b="1" dirty="0"/>
              <a:t>Puissance requise pour la conception à 2 doigts:</a:t>
            </a:r>
            <a:endParaRPr lang="fr-FR" sz="2800" dirty="0"/>
          </a:p>
        </p:txBody>
      </p:sp>
      <p:pic>
        <p:nvPicPr>
          <p:cNvPr id="1026" name="Picture 2">
            <a:extLst>
              <a:ext uri="{FF2B5EF4-FFF2-40B4-BE49-F238E27FC236}">
                <a16:creationId xmlns:a16="http://schemas.microsoft.com/office/drawing/2014/main" id="{08FA27C4-8F71-45CB-BC00-B42C4256B9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336" y="911176"/>
            <a:ext cx="3971925" cy="3009900"/>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2537564E-2941-41EF-85FA-46248C3753D3}"/>
              </a:ext>
            </a:extLst>
          </p:cNvPr>
          <p:cNvSpPr txBox="1"/>
          <p:nvPr/>
        </p:nvSpPr>
        <p:spPr>
          <a:xfrm>
            <a:off x="1195754" y="911176"/>
            <a:ext cx="5903743" cy="2585323"/>
          </a:xfrm>
          <a:prstGeom prst="rect">
            <a:avLst/>
          </a:prstGeom>
          <a:noFill/>
        </p:spPr>
        <p:txBody>
          <a:bodyPr wrap="square" rtlCol="0">
            <a:spAutoFit/>
          </a:bodyPr>
          <a:lstStyle/>
          <a:p>
            <a:r>
              <a:rPr lang="fr-FR" dirty="0"/>
              <a:t>Une approche plus directe peut être utilisée pour cette conception à condition que les quantités suivantes puissent être mesurées:</a:t>
            </a:r>
          </a:p>
          <a:p>
            <a:endParaRPr lang="fr-FR" dirty="0"/>
          </a:p>
          <a:p>
            <a:endParaRPr lang="fr-FR" dirty="0"/>
          </a:p>
          <a:p>
            <a:r>
              <a:rPr lang="fr-FR" b="1" dirty="0"/>
              <a:t>1- Zone de contact avec le sac à doigts</a:t>
            </a:r>
          </a:p>
          <a:p>
            <a:r>
              <a:rPr lang="fr-FR" b="1" dirty="0"/>
              <a:t>2- Longueur de bras de levier de doigt</a:t>
            </a:r>
          </a:p>
          <a:p>
            <a:r>
              <a:rPr lang="fr-FR" b="1" dirty="0"/>
              <a:t>3- Angle de balayage</a:t>
            </a:r>
            <a:endParaRPr lang="fr-FR" dirty="0"/>
          </a:p>
          <a:p>
            <a:endParaRPr lang="fr-FR" dirty="0"/>
          </a:p>
        </p:txBody>
      </p:sp>
      <p:sp>
        <p:nvSpPr>
          <p:cNvPr id="9" name="ZoneTexte 8">
            <a:extLst>
              <a:ext uri="{FF2B5EF4-FFF2-40B4-BE49-F238E27FC236}">
                <a16:creationId xmlns:a16="http://schemas.microsoft.com/office/drawing/2014/main" id="{A10DDE04-4CFB-40B9-BC96-6F29E290FE58}"/>
              </a:ext>
            </a:extLst>
          </p:cNvPr>
          <p:cNvSpPr txBox="1"/>
          <p:nvPr/>
        </p:nvSpPr>
        <p:spPr>
          <a:xfrm>
            <a:off x="1083211" y="4023360"/>
            <a:ext cx="9959927" cy="2585323"/>
          </a:xfrm>
          <a:prstGeom prst="rect">
            <a:avLst/>
          </a:prstGeom>
          <a:noFill/>
        </p:spPr>
        <p:txBody>
          <a:bodyPr wrap="square" rtlCol="0">
            <a:spAutoFit/>
          </a:bodyPr>
          <a:lstStyle/>
          <a:p>
            <a:r>
              <a:rPr lang="fr-FR" dirty="0"/>
              <a:t>Pour un prototype particulier, nous avons:</a:t>
            </a:r>
          </a:p>
          <a:p>
            <a:r>
              <a:rPr lang="fr-FR" dirty="0"/>
              <a:t>Zone de contact maximale du sac à doigts: </a:t>
            </a:r>
            <a:r>
              <a:rPr lang="fr-FR" i="1" dirty="0" err="1"/>
              <a:t>A</a:t>
            </a:r>
            <a:r>
              <a:rPr lang="fr-FR" baseline="-25000" dirty="0" err="1"/>
              <a:t>bag</a:t>
            </a:r>
            <a:r>
              <a:rPr lang="fr-FR" dirty="0"/>
              <a:t>= 90 mm ✕ 115 mm</a:t>
            </a:r>
          </a:p>
          <a:p>
            <a:r>
              <a:rPr lang="fr-FR" dirty="0"/>
              <a:t>Longueur de bras de levier de doigt: </a:t>
            </a:r>
            <a:r>
              <a:rPr lang="fr-FR" i="1" dirty="0" err="1"/>
              <a:t>l</a:t>
            </a:r>
            <a:r>
              <a:rPr lang="fr-FR" baseline="-25000" dirty="0" err="1"/>
              <a:t>finger</a:t>
            </a:r>
            <a:r>
              <a:rPr lang="fr-FR" dirty="0"/>
              <a:t>= 12 cm</a:t>
            </a:r>
          </a:p>
          <a:p>
            <a:r>
              <a:rPr lang="fr-FR" dirty="0"/>
              <a:t>Angle de balayage: </a:t>
            </a:r>
            <a:r>
              <a:rPr lang="el-GR" dirty="0"/>
              <a:t>α</a:t>
            </a:r>
            <a:r>
              <a:rPr lang="fr-FR" baseline="-25000" dirty="0" err="1"/>
              <a:t>sweep</a:t>
            </a:r>
            <a:r>
              <a:rPr lang="fr-FR" dirty="0"/>
              <a:t>= 30 °</a:t>
            </a:r>
          </a:p>
          <a:p>
            <a:endParaRPr lang="fr-FR" dirty="0"/>
          </a:p>
          <a:p>
            <a:r>
              <a:rPr lang="fr-FR" dirty="0"/>
              <a:t>La force maximale du sac sur un doigt (lorsqu'il est complètement pressé) est, en utilisant la même efficacité de transmission de pression de 50% qu'avant:</a:t>
            </a:r>
          </a:p>
          <a:p>
            <a:r>
              <a:rPr lang="en-US" i="1" dirty="0" err="1"/>
              <a:t>F</a:t>
            </a:r>
            <a:r>
              <a:rPr lang="en-US" baseline="-25000" dirty="0" err="1"/>
              <a:t>finger</a:t>
            </a:r>
            <a:r>
              <a:rPr lang="en-US" dirty="0"/>
              <a:t> = 2 </a:t>
            </a:r>
            <a:r>
              <a:rPr lang="en-US" i="1" dirty="0" err="1"/>
              <a:t>A</a:t>
            </a:r>
            <a:r>
              <a:rPr lang="en-US" baseline="-25000" dirty="0" err="1"/>
              <a:t>bag</a:t>
            </a:r>
            <a:r>
              <a:rPr lang="en-US" dirty="0"/>
              <a:t> </a:t>
            </a:r>
            <a:r>
              <a:rPr lang="en-US" i="1" dirty="0" err="1"/>
              <a:t>P</a:t>
            </a:r>
            <a:r>
              <a:rPr lang="en-US" baseline="-25000" dirty="0" err="1"/>
              <a:t>airway,max</a:t>
            </a:r>
            <a:r>
              <a:rPr lang="en-US" dirty="0"/>
              <a:t> = 81.199 N</a:t>
            </a:r>
          </a:p>
          <a:p>
            <a:endParaRPr lang="fr-FR" dirty="0"/>
          </a:p>
        </p:txBody>
      </p:sp>
    </p:spTree>
    <p:extLst>
      <p:ext uri="{BB962C8B-B14F-4D97-AF65-F5344CB8AC3E}">
        <p14:creationId xmlns:p14="http://schemas.microsoft.com/office/powerpoint/2010/main" val="3030767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5D76D-F55A-4F7E-A449-C29D785371EC}"/>
              </a:ext>
            </a:extLst>
          </p:cNvPr>
          <p:cNvSpPr>
            <a:spLocks noGrp="1"/>
          </p:cNvSpPr>
          <p:nvPr>
            <p:ph type="title"/>
          </p:nvPr>
        </p:nvSpPr>
        <p:spPr>
          <a:xfrm>
            <a:off x="1371915" y="186840"/>
            <a:ext cx="9178853" cy="1078348"/>
          </a:xfrm>
        </p:spPr>
        <p:txBody>
          <a:bodyPr>
            <a:normAutofit/>
          </a:bodyPr>
          <a:lstStyle/>
          <a:p>
            <a:pPr algn="l"/>
            <a:r>
              <a:rPr lang="fr-FR" sz="2800" b="1" dirty="0"/>
              <a:t>Puissance requise pour la conception à 2 doigts:</a:t>
            </a:r>
            <a:endParaRPr lang="fr-FR" sz="2800" dirty="0"/>
          </a:p>
        </p:txBody>
      </p:sp>
      <p:sp>
        <p:nvSpPr>
          <p:cNvPr id="7" name="ZoneTexte 6">
            <a:extLst>
              <a:ext uri="{FF2B5EF4-FFF2-40B4-BE49-F238E27FC236}">
                <a16:creationId xmlns:a16="http://schemas.microsoft.com/office/drawing/2014/main" id="{FAA3094C-9BC6-4294-A51B-A63E9EED958E}"/>
              </a:ext>
            </a:extLst>
          </p:cNvPr>
          <p:cNvSpPr txBox="1"/>
          <p:nvPr/>
        </p:nvSpPr>
        <p:spPr>
          <a:xfrm>
            <a:off x="1026942" y="858129"/>
            <a:ext cx="10297550" cy="4247317"/>
          </a:xfrm>
          <a:prstGeom prst="rect">
            <a:avLst/>
          </a:prstGeom>
          <a:noFill/>
        </p:spPr>
        <p:txBody>
          <a:bodyPr wrap="square" rtlCol="0">
            <a:spAutoFit/>
          </a:bodyPr>
          <a:lstStyle/>
          <a:p>
            <a:endParaRPr lang="fr-FR" dirty="0"/>
          </a:p>
          <a:p>
            <a:endParaRPr lang="fr-FR" dirty="0"/>
          </a:p>
          <a:p>
            <a:r>
              <a:rPr lang="fr-FR" dirty="0"/>
              <a:t>Le couple maximum nécessaire sur chaque doigt est alors:</a:t>
            </a:r>
          </a:p>
          <a:p>
            <a:r>
              <a:rPr lang="fr-FR" dirty="0"/>
              <a:t>𝛕</a:t>
            </a:r>
            <a:r>
              <a:rPr lang="fr-FR" baseline="-25000" dirty="0"/>
              <a:t>finger</a:t>
            </a:r>
            <a:r>
              <a:rPr lang="fr-FR" dirty="0"/>
              <a:t> = </a:t>
            </a:r>
            <a:r>
              <a:rPr lang="fr-FR" i="1" dirty="0" err="1"/>
              <a:t>F</a:t>
            </a:r>
            <a:r>
              <a:rPr lang="fr-FR" baseline="-25000" dirty="0" err="1"/>
              <a:t>finger</a:t>
            </a:r>
            <a:r>
              <a:rPr lang="fr-FR" dirty="0"/>
              <a:t> </a:t>
            </a:r>
            <a:r>
              <a:rPr lang="fr-FR" i="1" dirty="0" err="1"/>
              <a:t>l</a:t>
            </a:r>
            <a:r>
              <a:rPr lang="fr-FR" baseline="-25000" dirty="0" err="1"/>
              <a:t>finger</a:t>
            </a:r>
            <a:r>
              <a:rPr lang="fr-FR" dirty="0"/>
              <a:t> = 9.74 N.m</a:t>
            </a:r>
          </a:p>
          <a:p>
            <a:endParaRPr lang="fr-FR" dirty="0"/>
          </a:p>
          <a:p>
            <a:r>
              <a:rPr lang="fr-FR" dirty="0"/>
              <a:t>Maintenant, nous pouvons calculer la puissance requise pour la pince à deux doigts en utilisant la vitesse angulaire de balayage (en 0,3 seconde):</a:t>
            </a:r>
          </a:p>
          <a:p>
            <a:r>
              <a:rPr lang="fr-FR" i="1" dirty="0" err="1"/>
              <a:t>P</a:t>
            </a:r>
            <a:r>
              <a:rPr lang="fr-FR" baseline="-25000" dirty="0" err="1"/>
              <a:t>gripper</a:t>
            </a:r>
            <a:r>
              <a:rPr lang="fr-FR" dirty="0"/>
              <a:t> = 2 ✕ 𝛕</a:t>
            </a:r>
            <a:r>
              <a:rPr lang="fr-FR" baseline="-25000" dirty="0"/>
              <a:t>finger</a:t>
            </a:r>
            <a:r>
              <a:rPr lang="fr-FR" dirty="0"/>
              <a:t> </a:t>
            </a:r>
            <a:r>
              <a:rPr lang="fr-FR" i="1" dirty="0" err="1"/>
              <a:t>w</a:t>
            </a:r>
            <a:r>
              <a:rPr lang="fr-FR" baseline="-25000" dirty="0" err="1"/>
              <a:t>finger</a:t>
            </a:r>
            <a:r>
              <a:rPr lang="fr-FR" dirty="0"/>
              <a:t> = 34.01 W</a:t>
            </a:r>
          </a:p>
          <a:p>
            <a:r>
              <a:rPr lang="fr-FR" dirty="0" err="1"/>
              <a:t>N,m</a:t>
            </a:r>
            <a:endParaRPr lang="fr-FR" dirty="0"/>
          </a:p>
          <a:p>
            <a:r>
              <a:rPr lang="fr-FR" dirty="0"/>
              <a:t>La puissance totale du moteur (en supposant un seul moteur) lors de l'application supplémentaire du même rendement de 50% du moteur et de la boîte de vitesses, nous obtenons:</a:t>
            </a:r>
          </a:p>
          <a:p>
            <a:r>
              <a:rPr lang="pl-PL" i="1" dirty="0"/>
              <a:t>P</a:t>
            </a:r>
            <a:r>
              <a:rPr lang="pl-PL" baseline="-25000" dirty="0"/>
              <a:t>motor</a:t>
            </a:r>
            <a:r>
              <a:rPr lang="pl-PL" dirty="0"/>
              <a:t> = 2 ✕ </a:t>
            </a:r>
            <a:r>
              <a:rPr lang="pl-PL" i="1" dirty="0"/>
              <a:t>P</a:t>
            </a:r>
            <a:r>
              <a:rPr lang="pl-PL" baseline="-25000" dirty="0"/>
              <a:t>gripper</a:t>
            </a:r>
            <a:r>
              <a:rPr lang="pl-PL" dirty="0"/>
              <a:t> = 68.03 W ~70 W</a:t>
            </a:r>
            <a:r>
              <a:rPr lang="fr-FR" dirty="0"/>
              <a:t> (approximé)</a:t>
            </a:r>
          </a:p>
          <a:p>
            <a:endParaRPr lang="fr-FR" dirty="0"/>
          </a:p>
          <a:p>
            <a:endParaRPr lang="fr-FR" dirty="0"/>
          </a:p>
          <a:p>
            <a:r>
              <a:rPr lang="fr-FR" dirty="0"/>
              <a:t>Or, on aura besoin d’un moteur d’une puissance approximé  à 70w et un couple c=20 N.m &gt; 2*9,74</a:t>
            </a:r>
          </a:p>
        </p:txBody>
      </p:sp>
    </p:spTree>
    <p:extLst>
      <p:ext uri="{BB962C8B-B14F-4D97-AF65-F5344CB8AC3E}">
        <p14:creationId xmlns:p14="http://schemas.microsoft.com/office/powerpoint/2010/main" val="1433368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F17631-EC12-44A5-B02D-C3C720144146}"/>
              </a:ext>
            </a:extLst>
          </p:cNvPr>
          <p:cNvSpPr>
            <a:spLocks noGrp="1"/>
          </p:cNvSpPr>
          <p:nvPr>
            <p:ph type="title"/>
          </p:nvPr>
        </p:nvSpPr>
        <p:spPr>
          <a:xfrm>
            <a:off x="1667337" y="383787"/>
            <a:ext cx="7956560" cy="1078348"/>
          </a:xfrm>
        </p:spPr>
        <p:txBody>
          <a:bodyPr/>
          <a:lstStyle/>
          <a:p>
            <a:pPr algn="l"/>
            <a:r>
              <a:rPr lang="fr-FR" b="1" dirty="0"/>
              <a:t>Choix du moteur:</a:t>
            </a:r>
            <a:br>
              <a:rPr lang="fr-FR" b="1" dirty="0"/>
            </a:br>
            <a:endParaRPr lang="fr-FR" b="1" dirty="0"/>
          </a:p>
        </p:txBody>
      </p:sp>
      <p:sp>
        <p:nvSpPr>
          <p:cNvPr id="7" name="ZoneTexte 6">
            <a:extLst>
              <a:ext uri="{FF2B5EF4-FFF2-40B4-BE49-F238E27FC236}">
                <a16:creationId xmlns:a16="http://schemas.microsoft.com/office/drawing/2014/main" id="{2AF75606-3732-48D8-A952-20A485AC6E48}"/>
              </a:ext>
            </a:extLst>
          </p:cNvPr>
          <p:cNvSpPr txBox="1"/>
          <p:nvPr/>
        </p:nvSpPr>
        <p:spPr>
          <a:xfrm>
            <a:off x="1228578" y="1041023"/>
            <a:ext cx="9734843" cy="5816977"/>
          </a:xfrm>
          <a:prstGeom prst="rect">
            <a:avLst/>
          </a:prstGeom>
          <a:noFill/>
        </p:spPr>
        <p:txBody>
          <a:bodyPr wrap="square" rtlCol="0">
            <a:spAutoFit/>
          </a:bodyPr>
          <a:lstStyle/>
          <a:p>
            <a:r>
              <a:rPr lang="fr-FR" dirty="0"/>
              <a:t>-le cas d’un système mécanique qui est utilisé dans le domaine médicale oblige l’utilisation d’un moteur:</a:t>
            </a:r>
          </a:p>
          <a:p>
            <a:endParaRPr lang="fr-FR" dirty="0"/>
          </a:p>
          <a:p>
            <a:r>
              <a:rPr lang="fr-FR" dirty="0"/>
              <a:t>Plus précis: le mouvement </a:t>
            </a:r>
            <a:r>
              <a:rPr lang="fr-FR" dirty="0" err="1"/>
              <a:t>effecuté</a:t>
            </a:r>
            <a:r>
              <a:rPr lang="fr-FR" dirty="0"/>
              <a:t> par le moteur doit être convenable à ce qui est requise par          le signal électrique </a:t>
            </a:r>
            <a:r>
              <a:rPr lang="fr-FR" dirty="0" err="1"/>
              <a:t>récu</a:t>
            </a:r>
            <a:r>
              <a:rPr lang="fr-FR" dirty="0"/>
              <a:t>.</a:t>
            </a:r>
          </a:p>
          <a:p>
            <a:endParaRPr lang="fr-FR" dirty="0"/>
          </a:p>
          <a:p>
            <a:r>
              <a:rPr lang="fr-FR" dirty="0"/>
              <a:t> -Plus dynamique(les mouvements change durant le temps selon l’état de patient)</a:t>
            </a:r>
          </a:p>
          <a:p>
            <a:endParaRPr lang="fr-FR" dirty="0"/>
          </a:p>
          <a:p>
            <a:r>
              <a:rPr lang="fr-FR" dirty="0"/>
              <a:t>-Possède un couple élevé et constant pendant toutes les situations.</a:t>
            </a:r>
          </a:p>
          <a:p>
            <a:endParaRPr lang="fr-FR" dirty="0"/>
          </a:p>
          <a:p>
            <a:r>
              <a:rPr lang="fr-FR" dirty="0"/>
              <a:t>-Observable en toute instant.</a:t>
            </a:r>
          </a:p>
          <a:p>
            <a:endParaRPr lang="fr-FR" dirty="0"/>
          </a:p>
          <a:p>
            <a:r>
              <a:rPr lang="fr-FR" sz="2000" b="1" dirty="0"/>
              <a:t>Le moteur qui puisse satisfaire toutes ces conditions est le servomoteur/moteur DC à encodeur.</a:t>
            </a:r>
          </a:p>
          <a:p>
            <a:endParaRPr lang="fr-FR" sz="2400" b="1" dirty="0"/>
          </a:p>
          <a:p>
            <a:r>
              <a:rPr lang="fr-FR" sz="2400" b="1" dirty="0">
                <a:solidFill>
                  <a:schemeClr val="accent5"/>
                </a:solidFill>
              </a:rPr>
              <a:t>Dans notre cas, un servomoteur de puissance 60w et un couple de 20N.m </a:t>
            </a:r>
          </a:p>
          <a:p>
            <a:endParaRPr lang="fr-FR" dirty="0"/>
          </a:p>
          <a:p>
            <a:endParaRPr lang="fr-FR" dirty="0"/>
          </a:p>
        </p:txBody>
      </p:sp>
    </p:spTree>
    <p:extLst>
      <p:ext uri="{BB962C8B-B14F-4D97-AF65-F5344CB8AC3E}">
        <p14:creationId xmlns:p14="http://schemas.microsoft.com/office/powerpoint/2010/main" val="1440418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FD539F-9B0C-4828-B7DF-4F9F57B338D7}"/>
              </a:ext>
            </a:extLst>
          </p:cNvPr>
          <p:cNvSpPr>
            <a:spLocks noGrp="1"/>
          </p:cNvSpPr>
          <p:nvPr>
            <p:ph type="title"/>
          </p:nvPr>
        </p:nvSpPr>
        <p:spPr>
          <a:xfrm>
            <a:off x="2116834" y="269441"/>
            <a:ext cx="7958331" cy="1077229"/>
          </a:xfrm>
        </p:spPr>
        <p:txBody>
          <a:bodyPr>
            <a:normAutofit/>
          </a:bodyPr>
          <a:lstStyle/>
          <a:p>
            <a:pPr algn="ctr"/>
            <a:r>
              <a:rPr lang="fr-FR" sz="3600" b="1" dirty="0"/>
              <a:t>Paramètres de contrôle:</a:t>
            </a:r>
          </a:p>
        </p:txBody>
      </p:sp>
      <p:sp>
        <p:nvSpPr>
          <p:cNvPr id="3" name="Espace réservé du contenu 2">
            <a:extLst>
              <a:ext uri="{FF2B5EF4-FFF2-40B4-BE49-F238E27FC236}">
                <a16:creationId xmlns:a16="http://schemas.microsoft.com/office/drawing/2014/main" id="{2A4D076E-DDCF-48D9-B35F-E91AD6A98730}"/>
              </a:ext>
            </a:extLst>
          </p:cNvPr>
          <p:cNvSpPr>
            <a:spLocks noGrp="1"/>
          </p:cNvSpPr>
          <p:nvPr>
            <p:ph idx="1"/>
          </p:nvPr>
        </p:nvSpPr>
        <p:spPr>
          <a:xfrm>
            <a:off x="2278624" y="617210"/>
            <a:ext cx="8229941" cy="5502235"/>
          </a:xfrm>
        </p:spPr>
        <p:txBody>
          <a:bodyPr>
            <a:normAutofit/>
          </a:bodyPr>
          <a:lstStyle/>
          <a:p>
            <a:r>
              <a:rPr lang="fr-FR" b="1" dirty="0"/>
              <a:t>PEEP:  </a:t>
            </a:r>
            <a:r>
              <a:rPr lang="fr-FR" dirty="0"/>
              <a:t>La pression expiratoire positive intrinsèque ou auto-PEP est définie comme la pression dans l’alvéole en fin d’expiration supérieure à la pression atmosphérique.</a:t>
            </a:r>
            <a:endParaRPr lang="fr-FR" b="1" dirty="0"/>
          </a:p>
          <a:p>
            <a:r>
              <a:rPr lang="fr-FR" b="1" dirty="0"/>
              <a:t>BPM: </a:t>
            </a:r>
            <a:r>
              <a:rPr lang="fr-FR" dirty="0"/>
              <a:t>La </a:t>
            </a:r>
            <a:r>
              <a:rPr lang="fr-FR" b="1" dirty="0"/>
              <a:t>fréquence respiratoire</a:t>
            </a:r>
            <a:r>
              <a:rPr lang="fr-FR" dirty="0"/>
              <a:t> est le nombre de cycles respiratoires (inspiration et expiration) par unité de temps(minute), mesurés chez un individu. </a:t>
            </a:r>
            <a:endParaRPr lang="fr-FR" b="1" dirty="0"/>
          </a:p>
          <a:p>
            <a:r>
              <a:rPr lang="fr-FR" b="1" dirty="0"/>
              <a:t>VT: </a:t>
            </a:r>
            <a:r>
              <a:rPr lang="fr-FR" dirty="0"/>
              <a:t> Volume courant = volume insufflé à chaque cycle dans les poumons.</a:t>
            </a:r>
            <a:endParaRPr lang="fr-FR" b="1" dirty="0"/>
          </a:p>
          <a:p>
            <a:r>
              <a:rPr lang="fr-FR" b="1" dirty="0"/>
              <a:t>IE: </a:t>
            </a:r>
            <a:r>
              <a:rPr lang="fr-FR" dirty="0"/>
              <a:t>Rapport entre le temps inspiratoire et le temps expiratoire (exprimé en fraction ou en pourcentage) (Mais on s’en soucie moins actuellement, le réglage du débit d’insufflation étant plus important)</a:t>
            </a:r>
            <a:endParaRPr lang="fr-FR" b="1" dirty="0"/>
          </a:p>
        </p:txBody>
      </p:sp>
    </p:spTree>
    <p:extLst>
      <p:ext uri="{BB962C8B-B14F-4D97-AF65-F5344CB8AC3E}">
        <p14:creationId xmlns:p14="http://schemas.microsoft.com/office/powerpoint/2010/main" val="3608429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F1A163-2DF8-45C5-A4CB-79C969DACAD9}"/>
              </a:ext>
            </a:extLst>
          </p:cNvPr>
          <p:cNvSpPr>
            <a:spLocks noGrp="1"/>
          </p:cNvSpPr>
          <p:nvPr>
            <p:ph type="title"/>
          </p:nvPr>
        </p:nvSpPr>
        <p:spPr/>
        <p:txBody>
          <a:bodyPr/>
          <a:lstStyle/>
          <a:p>
            <a:pPr algn="l"/>
            <a:r>
              <a:rPr lang="fr-FR" b="1" dirty="0"/>
              <a:t>Paramètres auxiliaires:</a:t>
            </a:r>
            <a:br>
              <a:rPr lang="fr-FR" b="1" dirty="0"/>
            </a:br>
            <a:endParaRPr lang="fr-FR" b="1" dirty="0"/>
          </a:p>
        </p:txBody>
      </p:sp>
      <p:sp>
        <p:nvSpPr>
          <p:cNvPr id="3" name="Espace réservé du contenu 2">
            <a:extLst>
              <a:ext uri="{FF2B5EF4-FFF2-40B4-BE49-F238E27FC236}">
                <a16:creationId xmlns:a16="http://schemas.microsoft.com/office/drawing/2014/main" id="{4D7C6DEE-F1B9-425B-9D5C-25E5FA390925}"/>
              </a:ext>
            </a:extLst>
          </p:cNvPr>
          <p:cNvSpPr>
            <a:spLocks noGrp="1"/>
          </p:cNvSpPr>
          <p:nvPr>
            <p:ph idx="1"/>
          </p:nvPr>
        </p:nvSpPr>
        <p:spPr>
          <a:xfrm>
            <a:off x="1781601" y="1121480"/>
            <a:ext cx="8628797" cy="4615039"/>
          </a:xfrm>
        </p:spPr>
        <p:txBody>
          <a:bodyPr/>
          <a:lstStyle/>
          <a:p>
            <a:r>
              <a:rPr lang="fr-FR" dirty="0"/>
              <a:t>Pression alvéolaire: En ventilation contrôlée, la pression mesurée par le ventilateur au niveau de </a:t>
            </a:r>
            <a:r>
              <a:rPr lang="fr-FR" dirty="0" err="1"/>
              <a:t>tuyeau</a:t>
            </a:r>
            <a:r>
              <a:rPr lang="fr-FR" dirty="0"/>
              <a:t> répond à l’équation suivante : </a:t>
            </a:r>
            <a:r>
              <a:rPr lang="fr-FR" dirty="0" err="1"/>
              <a:t>Pvent</a:t>
            </a:r>
            <a:r>
              <a:rPr lang="fr-FR" dirty="0"/>
              <a:t> = [1/C × V] +[R × V’ ]+ </a:t>
            </a:r>
            <a:r>
              <a:rPr lang="fr-FR" dirty="0" err="1"/>
              <a:t>PEPtot</a:t>
            </a:r>
            <a:endParaRPr lang="fr-FR" dirty="0"/>
          </a:p>
          <a:p>
            <a:r>
              <a:rPr lang="fr-FR" dirty="0"/>
              <a:t>Dans cette équation, dite du mouvement respiratoire, C représente la compliance </a:t>
            </a:r>
            <a:r>
              <a:rPr lang="fr-FR" dirty="0" err="1"/>
              <a:t>thoracopulmonaire</a:t>
            </a:r>
            <a:r>
              <a:rPr lang="fr-FR" dirty="0"/>
              <a:t> , R les résistances </a:t>
            </a:r>
            <a:r>
              <a:rPr lang="fr-FR" dirty="0" err="1"/>
              <a:t>thoracopulmonaires</a:t>
            </a:r>
            <a:r>
              <a:rPr lang="fr-FR" dirty="0"/>
              <a:t>(R et C dépendent de tuyau) et </a:t>
            </a:r>
            <a:r>
              <a:rPr lang="fr-FR" dirty="0" err="1"/>
              <a:t>PEPtot</a:t>
            </a:r>
            <a:r>
              <a:rPr lang="fr-FR" dirty="0"/>
              <a:t> la pression expiratoire positive totale (pression de départ) qui est la pression alvéolaire de fin d’expiration. V et V’ représentent le volume et le débit insufflés.</a:t>
            </a:r>
          </a:p>
          <a:p>
            <a:endParaRPr lang="fr-FR" dirty="0"/>
          </a:p>
        </p:txBody>
      </p:sp>
    </p:spTree>
    <p:extLst>
      <p:ext uri="{BB962C8B-B14F-4D97-AF65-F5344CB8AC3E}">
        <p14:creationId xmlns:p14="http://schemas.microsoft.com/office/powerpoint/2010/main" val="2958707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FA9D43-F8D5-495E-9862-63B167BD89E0}"/>
              </a:ext>
            </a:extLst>
          </p:cNvPr>
          <p:cNvSpPr>
            <a:spLocks noGrp="1"/>
          </p:cNvSpPr>
          <p:nvPr>
            <p:ph type="title"/>
          </p:nvPr>
        </p:nvSpPr>
        <p:spPr>
          <a:xfrm>
            <a:off x="2030694" y="0"/>
            <a:ext cx="7958331" cy="1077229"/>
          </a:xfrm>
        </p:spPr>
        <p:txBody>
          <a:bodyPr/>
          <a:lstStyle/>
          <a:p>
            <a:pPr algn="ctr"/>
            <a:r>
              <a:rPr lang="fr-FR" dirty="0"/>
              <a:t>Circuit électronique:</a:t>
            </a:r>
          </a:p>
        </p:txBody>
      </p:sp>
      <p:pic>
        <p:nvPicPr>
          <p:cNvPr id="13" name="Espace réservé du contenu 12">
            <a:extLst>
              <a:ext uri="{FF2B5EF4-FFF2-40B4-BE49-F238E27FC236}">
                <a16:creationId xmlns:a16="http://schemas.microsoft.com/office/drawing/2014/main" id="{FBE823CF-1115-47D9-A3BD-60C1A8DBFA14}"/>
              </a:ext>
            </a:extLst>
          </p:cNvPr>
          <p:cNvPicPr>
            <a:picLocks noGrp="1" noChangeAspect="1"/>
          </p:cNvPicPr>
          <p:nvPr>
            <p:ph idx="1"/>
          </p:nvPr>
        </p:nvPicPr>
        <p:blipFill>
          <a:blip r:embed="rId2"/>
          <a:stretch>
            <a:fillRect/>
          </a:stretch>
        </p:blipFill>
        <p:spPr>
          <a:xfrm>
            <a:off x="0" y="490330"/>
            <a:ext cx="12191999" cy="6367670"/>
          </a:xfrm>
        </p:spPr>
      </p:pic>
    </p:spTree>
    <p:extLst>
      <p:ext uri="{BB962C8B-B14F-4D97-AF65-F5344CB8AC3E}">
        <p14:creationId xmlns:p14="http://schemas.microsoft.com/office/powerpoint/2010/main" val="1424535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1B50E69-253C-4EBB-B9CE-E7F96191BE41}"/>
              </a:ext>
            </a:extLst>
          </p:cNvPr>
          <p:cNvSpPr>
            <a:spLocks noGrp="1"/>
          </p:cNvSpPr>
          <p:nvPr>
            <p:ph type="title"/>
          </p:nvPr>
        </p:nvSpPr>
        <p:spPr>
          <a:xfrm>
            <a:off x="-172277" y="269441"/>
            <a:ext cx="11198086" cy="1077229"/>
          </a:xfrm>
        </p:spPr>
        <p:txBody>
          <a:bodyPr/>
          <a:lstStyle/>
          <a:p>
            <a:r>
              <a:rPr lang="fr-FR" dirty="0"/>
              <a:t>Génération du prototype de carte électronique PCB</a:t>
            </a:r>
          </a:p>
        </p:txBody>
      </p:sp>
      <p:pic>
        <p:nvPicPr>
          <p:cNvPr id="5" name="Espace réservé du contenu 4" descr="98356486_625398578064231_5351321979989262336_n.png"/>
          <p:cNvPicPr>
            <a:picLocks noGrp="1" noChangeAspect="1"/>
          </p:cNvPicPr>
          <p:nvPr>
            <p:ph idx="1"/>
          </p:nvPr>
        </p:nvPicPr>
        <p:blipFill>
          <a:blip r:embed="rId2"/>
          <a:stretch>
            <a:fillRect/>
          </a:stretch>
        </p:blipFill>
        <p:spPr>
          <a:xfrm>
            <a:off x="0" y="854766"/>
            <a:ext cx="12192000" cy="6003234"/>
          </a:xfrm>
        </p:spPr>
      </p:pic>
    </p:spTree>
    <p:extLst>
      <p:ext uri="{BB962C8B-B14F-4D97-AF65-F5344CB8AC3E}">
        <p14:creationId xmlns:p14="http://schemas.microsoft.com/office/powerpoint/2010/main" val="2003487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38BBF5-589A-468C-88DB-017303A88F15}"/>
              </a:ext>
            </a:extLst>
          </p:cNvPr>
          <p:cNvSpPr>
            <a:spLocks noGrp="1"/>
          </p:cNvSpPr>
          <p:nvPr>
            <p:ph type="title"/>
          </p:nvPr>
        </p:nvSpPr>
        <p:spPr>
          <a:xfrm>
            <a:off x="1603718" y="808056"/>
            <a:ext cx="8966422" cy="1077229"/>
          </a:xfrm>
        </p:spPr>
        <p:txBody>
          <a:bodyPr/>
          <a:lstStyle/>
          <a:p>
            <a:pPr algn="l"/>
            <a:r>
              <a:rPr lang="fr-FR" b="1" dirty="0"/>
              <a:t>Le choix du moteur:</a:t>
            </a:r>
          </a:p>
        </p:txBody>
      </p:sp>
      <p:sp>
        <p:nvSpPr>
          <p:cNvPr id="3" name="Espace réservé du contenu 2">
            <a:extLst>
              <a:ext uri="{FF2B5EF4-FFF2-40B4-BE49-F238E27FC236}">
                <a16:creationId xmlns:a16="http://schemas.microsoft.com/office/drawing/2014/main" id="{A865781D-D713-4A5D-B51C-3D4773816F2C}"/>
              </a:ext>
            </a:extLst>
          </p:cNvPr>
          <p:cNvSpPr>
            <a:spLocks noGrp="1"/>
          </p:cNvSpPr>
          <p:nvPr>
            <p:ph idx="1"/>
          </p:nvPr>
        </p:nvSpPr>
        <p:spPr>
          <a:xfrm>
            <a:off x="1621860" y="1547446"/>
            <a:ext cx="8948279" cy="4502498"/>
          </a:xfrm>
        </p:spPr>
        <p:txBody>
          <a:bodyPr>
            <a:normAutofit lnSpcReduction="10000"/>
          </a:bodyPr>
          <a:lstStyle/>
          <a:p>
            <a:r>
              <a:rPr lang="fr-FR" dirty="0"/>
              <a:t>Pour contrôler l’opération de ventilation, on a choisi de travailler avec un moteur pas à pas NEMA17 selon 2 critères:</a:t>
            </a:r>
          </a:p>
          <a:p>
            <a:r>
              <a:rPr lang="fr-FR" dirty="0"/>
              <a:t>Pu</a:t>
            </a:r>
            <a:r>
              <a:rPr lang="fr-FR" b="1" dirty="0"/>
              <a:t>issance:  </a:t>
            </a:r>
            <a:r>
              <a:rPr lang="fr-FR" dirty="0"/>
              <a:t>le moteur pas à pas NEMA17 est plus puissant et il est capable de délivrer un torque max de 30 </a:t>
            </a:r>
            <a:r>
              <a:rPr lang="fr-FR" dirty="0" err="1"/>
              <a:t>kg·cm</a:t>
            </a:r>
            <a:r>
              <a:rPr lang="fr-FR" dirty="0"/>
              <a:t> qui suffisant pour gonfler/dégonfler la </a:t>
            </a:r>
            <a:r>
              <a:rPr lang="fr-FR" dirty="0" err="1"/>
              <a:t>Ambu</a:t>
            </a:r>
            <a:r>
              <a:rPr lang="fr-FR" dirty="0"/>
              <a:t>-bug standard de volume 1,2L.</a:t>
            </a:r>
          </a:p>
          <a:p>
            <a:r>
              <a:rPr lang="fr-FR" b="1" dirty="0"/>
              <a:t>Précision: </a:t>
            </a:r>
            <a:r>
              <a:rPr lang="fr-FR" dirty="0"/>
              <a:t>le moteur pas à pas NEMA17 est caractérisé par une résolution de 200 </a:t>
            </a:r>
            <a:r>
              <a:rPr lang="fr-FR" dirty="0" err="1"/>
              <a:t>steps</a:t>
            </a:r>
            <a:r>
              <a:rPr lang="fr-FR" dirty="0"/>
              <a:t>/</a:t>
            </a:r>
            <a:r>
              <a:rPr lang="fr-FR" dirty="0" err="1"/>
              <a:t>revolution</a:t>
            </a:r>
            <a:r>
              <a:rPr lang="fr-FR" dirty="0"/>
              <a:t>, un angle de rotation 1,8 pour une alimentation de 4v pour chaque phase qui produit un torque de 3.2 kg-cm, qui le donnent une grande précision au cas de contrôle de petits valeurs de force pour qu’on puisse bien gérer la pression d’inspiration, le volume et le débit de notre système.</a:t>
            </a:r>
            <a:endParaRPr lang="fr-FR" b="1" dirty="0"/>
          </a:p>
          <a:p>
            <a:endParaRPr lang="fr-FR" b="1" dirty="0"/>
          </a:p>
        </p:txBody>
      </p:sp>
    </p:spTree>
    <p:extLst>
      <p:ext uri="{BB962C8B-B14F-4D97-AF65-F5344CB8AC3E}">
        <p14:creationId xmlns:p14="http://schemas.microsoft.com/office/powerpoint/2010/main" val="3226804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25543" y="0"/>
            <a:ext cx="7958331" cy="1077229"/>
          </a:xfrm>
        </p:spPr>
        <p:txBody>
          <a:bodyPr/>
          <a:lstStyle/>
          <a:p>
            <a:pPr algn="ctr"/>
            <a:r>
              <a:rPr lang="fr-FR" dirty="0"/>
              <a:t>Partie mécanique:</a:t>
            </a:r>
          </a:p>
        </p:txBody>
      </p:sp>
      <p:pic>
        <p:nvPicPr>
          <p:cNvPr id="4" name="Espace réservé du contenu 3" descr="meca.png"/>
          <p:cNvPicPr>
            <a:picLocks noGrp="1" noChangeAspect="1"/>
          </p:cNvPicPr>
          <p:nvPr>
            <p:ph idx="1"/>
          </p:nvPr>
        </p:nvPicPr>
        <p:blipFill>
          <a:blip r:embed="rId2"/>
          <a:stretch>
            <a:fillRect/>
          </a:stretch>
        </p:blipFill>
        <p:spPr>
          <a:xfrm>
            <a:off x="0" y="590843"/>
            <a:ext cx="12192000" cy="6267157"/>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a:extLst>
              <a:ext uri="{FF2B5EF4-FFF2-40B4-BE49-F238E27FC236}">
                <a16:creationId xmlns:a16="http://schemas.microsoft.com/office/drawing/2014/main" id="{08451D5D-81B7-4D87-AC83-93C305283D24}"/>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41938821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530</TotalTime>
  <Words>2007</Words>
  <Application>Microsoft Office PowerPoint</Application>
  <PresentationFormat>Grand écran</PresentationFormat>
  <Paragraphs>136</Paragraphs>
  <Slides>22</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Calibri</vt:lpstr>
      <vt:lpstr>MS Shell Dlg 2</vt:lpstr>
      <vt:lpstr>Wingdings</vt:lpstr>
      <vt:lpstr>Wingdings 3</vt:lpstr>
      <vt:lpstr>Madison</vt:lpstr>
      <vt:lpstr>Préparé par:                               Encadré par:  Othmane CHANAA                 Mr. Aimad El MOURABIT Abdellah BENLMLIH Taha LOUSOURE Marouane RAFIK                                    Niveau: Zakaria El KASSARI Soufiane MAAZOUZI                               GSEA2 </vt:lpstr>
      <vt:lpstr>Schéma synoptique:</vt:lpstr>
      <vt:lpstr>Paramètres de contrôle:</vt:lpstr>
      <vt:lpstr>Paramètres auxiliaires: </vt:lpstr>
      <vt:lpstr>Circuit électronique:</vt:lpstr>
      <vt:lpstr>Génération du prototype de carte électronique PCB</vt:lpstr>
      <vt:lpstr>Le choix du moteur:</vt:lpstr>
      <vt:lpstr>Partie mécanique:</vt:lpstr>
      <vt:lpstr>Présentation PowerPoint</vt:lpstr>
      <vt:lpstr>Présentation PowerPoint</vt:lpstr>
      <vt:lpstr>Boutons de contrôle du système:</vt:lpstr>
      <vt:lpstr>Les paramètres médicales:</vt:lpstr>
      <vt:lpstr>Les paramètres médicales:</vt:lpstr>
      <vt:lpstr>Les paramètres médicales:</vt:lpstr>
      <vt:lpstr>Les paramètres médicales:</vt:lpstr>
      <vt:lpstr>Machine d’état du système:</vt:lpstr>
      <vt:lpstr>Machine d’état du moteur:</vt:lpstr>
      <vt:lpstr>  Calcul théorique du système mécanique:</vt:lpstr>
      <vt:lpstr>Calcul théorique du système mécanique:</vt:lpstr>
      <vt:lpstr>Puissance requise pour la conception à 2 doigts:</vt:lpstr>
      <vt:lpstr>Puissance requise pour la conception à 2 doigts:</vt:lpstr>
      <vt:lpstr>Choix du moteur: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Préparé par:                               Encadré par:  Othmane CHANAA                 Mr. Aimad El MOURABIT Abdellah BENLMLIH Taha LOUSOURE Marouane RAFIK                                    Niveau: Zakaria El KASSARI Soufiane MAAZOUZI                               GSEA2</dc:title>
  <dc:creator>Othmane Chanaâ</dc:creator>
  <cp:lastModifiedBy>Othmane Chanaâ</cp:lastModifiedBy>
  <cp:revision>30</cp:revision>
  <dcterms:created xsi:type="dcterms:W3CDTF">2020-05-10T23:54:44Z</dcterms:created>
  <dcterms:modified xsi:type="dcterms:W3CDTF">2020-06-04T14:56:55Z</dcterms:modified>
</cp:coreProperties>
</file>